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0" d="100"/>
          <a:sy n="70" d="100"/>
        </p:scale>
        <p:origin x="-72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914400" y="2130436"/>
            <a:ext cx="103632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C1515D1-4975-420A-AB2D-221F470B31F8}" type="datetimeFigureOut">
              <a:rPr lang="en-US" smtClean="0"/>
              <a:t>6/19/2021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2387752572"/>
      </p:ext>
    </p:extLst>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1515D1-4975-420A-AB2D-221F470B31F8}" type="datetimeFigureOut">
              <a:rPr lang="en-US" smtClean="0"/>
              <a:t>6/19/2021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426994660"/>
      </p:ext>
    </p:extLst>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11785600" y="274649"/>
            <a:ext cx="36576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12800" y="274649"/>
            <a:ext cx="107696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1515D1-4975-420A-AB2D-221F470B31F8}" type="datetimeFigureOut">
              <a:rPr lang="en-US" smtClean="0"/>
              <a:t>6/19/2021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2028111888"/>
      </p:ext>
    </p:extLst>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1515D1-4975-420A-AB2D-221F470B31F8}" type="datetimeFigureOut">
              <a:rPr lang="en-US" smtClean="0"/>
              <a:t>6/19/2021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1670742181"/>
      </p:ext>
    </p:extLst>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963084" y="4406911"/>
            <a:ext cx="103632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C1515D1-4975-420A-AB2D-221F470B31F8}" type="datetimeFigureOut">
              <a:rPr lang="en-US" smtClean="0"/>
              <a:t>6/19/2021</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476575674"/>
      </p:ext>
    </p:extLst>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C1515D1-4975-420A-AB2D-221F470B31F8}" type="datetimeFigureOut">
              <a:rPr lang="en-US" smtClean="0"/>
              <a:t>6/19/2021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2067870440"/>
      </p:ext>
    </p:extLst>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10972800" cy="1143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93374"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93374"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C1515D1-4975-420A-AB2D-221F470B31F8}" type="datetimeFigureOut">
              <a:rPr lang="en-US" smtClean="0"/>
              <a:t>6/19/2021</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1963884716"/>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C1515D1-4975-420A-AB2D-221F470B31F8}" type="datetimeFigureOut">
              <a:rPr lang="en-US" smtClean="0"/>
              <a:t>6/19/2021</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2331659456"/>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1515D1-4975-420A-AB2D-221F470B31F8}" type="datetimeFigureOut">
              <a:rPr lang="en-US" smtClean="0"/>
              <a:t>6/19/2021</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2222377326"/>
      </p:ext>
    </p:extLst>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3" y="273050"/>
            <a:ext cx="4011084"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4766733" y="27306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1515D1-4975-420A-AB2D-221F470B31F8}" type="datetimeFigureOut">
              <a:rPr lang="en-US" smtClean="0"/>
              <a:t>6/19/2021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1136869506"/>
      </p:ext>
    </p:extLst>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389717" y="4800600"/>
            <a:ext cx="73152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C1515D1-4975-420A-AB2D-221F470B31F8}" type="datetimeFigureOut">
              <a:rPr lang="en-US" smtClean="0"/>
              <a:t>6/19/2021</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4BACCFEC-8287-472F-A131-3E11A519F938}" type="slidenum">
              <a:rPr lang="en-US" smtClean="0"/>
              <a:t>‹#›</a:t>
            </a:fld>
            <a:endParaRPr lang="en-US"/>
          </a:p>
        </p:txBody>
      </p:sp>
    </p:spTree>
    <p:extLst>
      <p:ext uri="{BB962C8B-B14F-4D97-AF65-F5344CB8AC3E}">
        <p14:creationId xmlns:p14="http://schemas.microsoft.com/office/powerpoint/2010/main" val="587335354"/>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09600" y="274638"/>
            <a:ext cx="109728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609600" y="1600206"/>
            <a:ext cx="109728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737600" y="6356361"/>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1515D1-4975-420A-AB2D-221F470B31F8}" type="datetimeFigureOut">
              <a:rPr lang="en-US" smtClean="0"/>
              <a:t>6/19/2021</a:t>
            </a:fld>
            <a:endParaRPr lang="en-US"/>
          </a:p>
        </p:txBody>
      </p:sp>
      <p:sp>
        <p:nvSpPr>
          <p:cNvPr id="5" name="عنصر نائب للتذييل 4"/>
          <p:cNvSpPr>
            <a:spLocks noGrp="1"/>
          </p:cNvSpPr>
          <p:nvPr>
            <p:ph type="ftr" sz="quarter" idx="3"/>
          </p:nvPr>
        </p:nvSpPr>
        <p:spPr>
          <a:xfrm>
            <a:off x="4165600" y="6356361"/>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09600" y="6356361"/>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ACCFEC-8287-472F-A131-3E11A519F938}" type="slidenum">
              <a:rPr lang="en-US" smtClean="0"/>
              <a:t>‹#›</a:t>
            </a:fld>
            <a:endParaRPr lang="en-US"/>
          </a:p>
        </p:txBody>
      </p:sp>
    </p:spTree>
    <p:extLst>
      <p:ext uri="{BB962C8B-B14F-4D97-AF65-F5344CB8AC3E}">
        <p14:creationId xmlns:p14="http://schemas.microsoft.com/office/powerpoint/2010/main" val="165383123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ransition spd="slow">
    <p:pull/>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ar-IQ"/>
          </a:p>
        </p:txBody>
      </p:sp>
      <p:sp>
        <p:nvSpPr>
          <p:cNvPr id="4" name="Rectangle 3"/>
          <p:cNvSpPr>
            <a:spLocks noChangeArrowheads="1"/>
          </p:cNvSpPr>
          <p:nvPr/>
        </p:nvSpPr>
        <p:spPr bwMode="auto">
          <a:xfrm>
            <a:off x="626301" y="2384229"/>
            <a:ext cx="10258817"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7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p>
          <a:p>
            <a:pPr marL="0" marR="0" lvl="0" indent="0" algn="r" defTabSz="914400" rtl="1" eaLnBrk="1" fontAlgn="base" latinLnBrk="0" hangingPunct="1">
              <a:lnSpc>
                <a:spcPct val="100000"/>
              </a:lnSpc>
              <a:spcBef>
                <a:spcPct val="0"/>
              </a:spcBef>
              <a:spcAft>
                <a:spcPct val="0"/>
              </a:spcAft>
              <a:buClrTx/>
              <a:buSzTx/>
              <a:buFontTx/>
              <a:buNone/>
              <a:tabLst/>
            </a:pPr>
            <a:endParaRPr lang="ar-IQ" sz="1700" b="1" dirty="0">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7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ar-IQ" sz="1700" b="1" dirty="0">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7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lang="ar-IQ" sz="1700" b="1" dirty="0">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م</a:t>
            </a:r>
            <a:endParaRPr kumimoji="0" lang="ar-IQ"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3" name="مستطيل 2"/>
          <p:cNvSpPr/>
          <p:nvPr/>
        </p:nvSpPr>
        <p:spPr>
          <a:xfrm>
            <a:off x="3048000" y="3105835"/>
            <a:ext cx="6096000" cy="369332"/>
          </a:xfrm>
          <a:prstGeom prst="rect">
            <a:avLst/>
          </a:prstGeom>
        </p:spPr>
        <p:txBody>
          <a:bodyPr>
            <a:spAutoFit/>
          </a:bodyPr>
          <a:lstStyle/>
          <a:p>
            <a:r>
              <a:rPr lang="en-US" dirty="0" smtClean="0"/>
              <a:t>-</a:t>
            </a:r>
            <a:endParaRPr lang="ar-IQ" dirty="0"/>
          </a:p>
        </p:txBody>
      </p:sp>
      <p:pic>
        <p:nvPicPr>
          <p:cNvPr id="5" name="Picture 2" descr="C:\Users\Eng salh\Desktop\10.12-450x288-pos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4274" y="696036"/>
            <a:ext cx="10754435" cy="5718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6317054"/>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C7A44B9B-FEED-4393-8A0C-60A9CC6F00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5" y="4691272"/>
            <a:ext cx="11655283" cy="1987829"/>
          </a:xfrm>
          <a:prstGeom prst="rect">
            <a:avLst/>
          </a:prstGeom>
        </p:spPr>
      </p:pic>
      <p:sp>
        <p:nvSpPr>
          <p:cNvPr id="4" name="Rounded Rectangle 5">
            <a:extLst>
              <a:ext uri="{FF2B5EF4-FFF2-40B4-BE49-F238E27FC236}">
                <a16:creationId xmlns="" xmlns:a16="http://schemas.microsoft.com/office/drawing/2014/main" id="{8A582907-436D-4CEC-BD78-45DE76FE448E}"/>
              </a:ext>
            </a:extLst>
          </p:cNvPr>
          <p:cNvSpPr/>
          <p:nvPr/>
        </p:nvSpPr>
        <p:spPr>
          <a:xfrm rot="5400000" flipV="1">
            <a:off x="8673548" y="3478698"/>
            <a:ext cx="6334542" cy="662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 xmlns:a16="http://schemas.microsoft.com/office/drawing/2014/main" id="{FEF29008-B0F4-4D2C-AA4E-8F4CB43DD477}"/>
              </a:ext>
            </a:extLst>
          </p:cNvPr>
          <p:cNvSpPr/>
          <p:nvPr/>
        </p:nvSpPr>
        <p:spPr>
          <a:xfrm>
            <a:off x="609603" y="511006"/>
            <a:ext cx="11012553" cy="1431802"/>
          </a:xfrm>
          <a:prstGeom prst="rect">
            <a:avLst/>
          </a:prstGeom>
        </p:spPr>
        <p:txBody>
          <a:bodyPr wrap="square">
            <a:spAutoFit/>
          </a:bodyPr>
          <a:lstStyle/>
          <a:p>
            <a:pPr indent="268605" algn="ctr" rtl="1">
              <a:lnSpc>
                <a:spcPct val="125000"/>
              </a:lnSpc>
              <a:spcBef>
                <a:spcPts val="1200"/>
              </a:spcBef>
            </a:pPr>
            <a:endParaRPr lang="ar-IQ" sz="3200" b="1" dirty="0" smtClean="0">
              <a:solidFill>
                <a:srgbClr val="C00000"/>
              </a:solidFill>
            </a:endParaRPr>
          </a:p>
          <a:p>
            <a:pPr indent="268605" algn="ctr" rtl="1">
              <a:lnSpc>
                <a:spcPct val="125000"/>
              </a:lnSpc>
              <a:spcBef>
                <a:spcPts val="1200"/>
              </a:spcBef>
            </a:pPr>
            <a:endParaRPr lang="en-US" sz="3200" b="1" dirty="0">
              <a:solidFill>
                <a:srgbClr val="FF0000"/>
              </a:solidFill>
            </a:endParaRPr>
          </a:p>
        </p:txBody>
      </p:sp>
      <p:sp>
        <p:nvSpPr>
          <p:cNvPr id="2" name="مستطيل 1"/>
          <p:cNvSpPr/>
          <p:nvPr/>
        </p:nvSpPr>
        <p:spPr>
          <a:xfrm>
            <a:off x="354841" y="612846"/>
            <a:ext cx="11109278" cy="5632311"/>
          </a:xfrm>
          <a:prstGeom prst="rect">
            <a:avLst/>
          </a:prstGeom>
        </p:spPr>
        <p:txBody>
          <a:bodyPr wrap="square">
            <a:spAutoFit/>
          </a:bodyPr>
          <a:lstStyle/>
          <a:p>
            <a:pPr algn="r" rtl="1"/>
            <a:endParaRPr lang="ar-IQ" sz="2000" b="1" dirty="0" smtClean="0"/>
          </a:p>
          <a:p>
            <a:pPr algn="r" rtl="1"/>
            <a:r>
              <a:rPr lang="ar-IQ" sz="2000" b="1" dirty="0" smtClean="0"/>
              <a:t>المرحلة </a:t>
            </a:r>
            <a:r>
              <a:rPr lang="ar-IQ" sz="2000" b="1" dirty="0"/>
              <a:t>/ </a:t>
            </a:r>
            <a:r>
              <a:rPr lang="ar-IQ" sz="2000" b="1" dirty="0" smtClean="0"/>
              <a:t>الاولى                                               اليوم / الاثنين</a:t>
            </a:r>
            <a:r>
              <a:rPr lang="ar-IQ" sz="2000" b="1" dirty="0"/>
              <a:t> </a:t>
            </a:r>
            <a:endParaRPr lang="en-US" sz="2000" dirty="0"/>
          </a:p>
          <a:p>
            <a:pPr algn="r" rtl="1"/>
            <a:r>
              <a:rPr lang="ar-IQ" sz="2000" b="1" dirty="0"/>
              <a:t>المادة – </a:t>
            </a:r>
            <a:r>
              <a:rPr lang="ar-IQ" sz="2000" b="1" dirty="0" smtClean="0"/>
              <a:t>حقوق الانسان                                       التاريخ / 21/6/2021</a:t>
            </a:r>
            <a:endParaRPr lang="en-US" sz="2000" dirty="0"/>
          </a:p>
          <a:p>
            <a:pPr algn="r" rtl="1"/>
            <a:r>
              <a:rPr lang="ar-IQ" sz="2000" b="1" dirty="0"/>
              <a:t>الموضوع </a:t>
            </a:r>
            <a:r>
              <a:rPr lang="ar-IQ" sz="2000" b="1" dirty="0" smtClean="0"/>
              <a:t>– الحقوق الاجتماعية                             وقت </a:t>
            </a:r>
            <a:r>
              <a:rPr lang="ar-IQ" sz="2000" b="1" dirty="0"/>
              <a:t>المحاضرة – </a:t>
            </a:r>
            <a:r>
              <a:rPr lang="ar-IQ" sz="2000" b="1" dirty="0" smtClean="0"/>
              <a:t>(45 </a:t>
            </a:r>
            <a:r>
              <a:rPr lang="ar-IQ" sz="2000" b="1" dirty="0"/>
              <a:t>دقيقة) </a:t>
            </a:r>
            <a:endParaRPr lang="en-US" sz="2000" dirty="0"/>
          </a:p>
          <a:p>
            <a:pPr algn="r" rtl="1"/>
            <a:r>
              <a:rPr lang="ar-IQ" sz="2000" dirty="0" smtClean="0"/>
              <a:t>ـــــــــــــــــــــــــــــــــــــــــــــــــــــــــــــــــــــــــــــــــــــــــــــــــــــــــــــــــــــــــــــــــــــــــــ</a:t>
            </a:r>
            <a:endParaRPr lang="en-US" sz="2000" dirty="0"/>
          </a:p>
          <a:p>
            <a:pPr algn="just" rtl="1"/>
            <a:r>
              <a:rPr lang="ar-IQ" sz="2000" b="1" dirty="0"/>
              <a:t> </a:t>
            </a:r>
            <a:endParaRPr lang="ar-IQ" sz="2000" b="1" dirty="0" smtClean="0"/>
          </a:p>
          <a:p>
            <a:pPr algn="just" rtl="1"/>
            <a:r>
              <a:rPr lang="ar-IQ" sz="2400" b="1" dirty="0" smtClean="0"/>
              <a:t>المطلب الاول </a:t>
            </a:r>
            <a:r>
              <a:rPr lang="ar-IQ" sz="2400" b="1" dirty="0"/>
              <a:t>:- الحقوق الاجتماعية :- تتمثل هذه الحقوق في صورتين</a:t>
            </a:r>
            <a:endParaRPr lang="en-US" sz="2400" dirty="0"/>
          </a:p>
          <a:p>
            <a:pPr algn="just" rtl="1"/>
            <a:endParaRPr lang="ar-IQ" sz="2400" b="1" dirty="0" smtClean="0"/>
          </a:p>
          <a:p>
            <a:pPr algn="just" rtl="1"/>
            <a:r>
              <a:rPr lang="ar-IQ" sz="2400" b="1" dirty="0" smtClean="0"/>
              <a:t>الفرع </a:t>
            </a:r>
            <a:r>
              <a:rPr lang="ar-IQ" sz="2400" b="1" dirty="0"/>
              <a:t>الاول :- حق العمل :- </a:t>
            </a:r>
            <a:endParaRPr lang="en-US" sz="2400" dirty="0"/>
          </a:p>
          <a:p>
            <a:pPr algn="just" rtl="1"/>
            <a:r>
              <a:rPr lang="ar-IQ" sz="2400" b="1" dirty="0"/>
              <a:t>هو من اهم الحقوق الاقتصادية والاجتماعية لضمان مستوى معيشي لائق فهو من الحقوق الاقتصادية </a:t>
            </a:r>
            <a:r>
              <a:rPr lang="ar-IQ" sz="2400" b="1" dirty="0" err="1"/>
              <a:t>لانه</a:t>
            </a:r>
            <a:r>
              <a:rPr lang="ar-IQ" sz="2400" b="1" dirty="0"/>
              <a:t> يؤمن للفرد مادياً واقتصادياً ويوفر له متطلبات معيشته وهو من الحقوق الاجتماعية لارتباطه الوثيق بالمجتمع والحق في العمل يعني الحق في المشاركة في انتاج وخدمة انشطة المجتمع الانساني ، لكن هذا يفرض واجباً على الدولة ان تقوم بتنظيم شروط العمل من خلال تحديد ساعات العمل وتنظيم الاجازات واوقات الراحة كذلك ضمان سلامة العامل من حيث مكان العمل او من حيث ظروف العمل </a:t>
            </a:r>
            <a:r>
              <a:rPr lang="ar-IQ" sz="2400" b="1" dirty="0" smtClean="0"/>
              <a:t>. </a:t>
            </a:r>
          </a:p>
          <a:p>
            <a:pPr rtl="1"/>
            <a:endParaRPr lang="ar-IQ" sz="2400" b="1" u="sng" dirty="0" smtClean="0"/>
          </a:p>
          <a:p>
            <a:pPr rtl="1"/>
            <a:endParaRPr lang="ar-IQ" sz="2400" b="1" u="sng" dirty="0"/>
          </a:p>
        </p:txBody>
      </p:sp>
      <p:pic>
        <p:nvPicPr>
          <p:cNvPr id="7" name="صورة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3" y="672263"/>
            <a:ext cx="1260583" cy="1816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1186847"/>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5">
            <a:extLst>
              <a:ext uri="{FF2B5EF4-FFF2-40B4-BE49-F238E27FC236}">
                <a16:creationId xmlns="" xmlns:a16="http://schemas.microsoft.com/office/drawing/2014/main" id="{8A582907-436D-4CEC-BD78-45DE76FE448E}"/>
              </a:ext>
            </a:extLst>
          </p:cNvPr>
          <p:cNvSpPr/>
          <p:nvPr/>
        </p:nvSpPr>
        <p:spPr>
          <a:xfrm rot="5400000" flipV="1">
            <a:off x="8673548" y="3478698"/>
            <a:ext cx="6334542" cy="662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 xmlns:a16="http://schemas.microsoft.com/office/drawing/2014/main" id="{8406658C-5A4A-458C-91B9-5E09316EAA5C}"/>
              </a:ext>
            </a:extLst>
          </p:cNvPr>
          <p:cNvSpPr/>
          <p:nvPr/>
        </p:nvSpPr>
        <p:spPr>
          <a:xfrm>
            <a:off x="1555668" y="713983"/>
            <a:ext cx="9096498" cy="1200329"/>
          </a:xfrm>
          <a:prstGeom prst="rect">
            <a:avLst/>
          </a:prstGeom>
        </p:spPr>
        <p:txBody>
          <a:bodyPr wrap="square">
            <a:spAutoFit/>
          </a:bodyPr>
          <a:lstStyle/>
          <a:p>
            <a:pPr algn="r" rtl="1"/>
            <a:endParaRPr lang="ar-IQ" sz="2400" b="1" dirty="0" smtClean="0"/>
          </a:p>
          <a:p>
            <a:pPr algn="r" rtl="1"/>
            <a:endParaRPr lang="ar-IQ" sz="2400" b="1" dirty="0"/>
          </a:p>
          <a:p>
            <a:pPr algn="r" rtl="1"/>
            <a:r>
              <a:rPr lang="ar-IQ" sz="2400" b="1" dirty="0" smtClean="0"/>
              <a:t> </a:t>
            </a:r>
            <a:endParaRPr lang="ar-IQ" sz="2000" b="1" dirty="0">
              <a:latin typeface="Arial" pitchFamily="34" charset="0"/>
            </a:endParaRPr>
          </a:p>
        </p:txBody>
      </p:sp>
      <p:pic>
        <p:nvPicPr>
          <p:cNvPr id="8" name="Picture 7">
            <a:extLst>
              <a:ext uri="{FF2B5EF4-FFF2-40B4-BE49-F238E27FC236}">
                <a16:creationId xmlns="" xmlns:a16="http://schemas.microsoft.com/office/drawing/2014/main" id="{7B85AC89-B807-4C08-91B9-D6EF2F9D207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9338" y="344558"/>
            <a:ext cx="1987827" cy="1489340"/>
          </a:xfrm>
          <a:prstGeom prst="rect">
            <a:avLst/>
          </a:prstGeom>
        </p:spPr>
      </p:pic>
      <p:sp>
        <p:nvSpPr>
          <p:cNvPr id="3" name="مستطيل 2"/>
          <p:cNvSpPr/>
          <p:nvPr/>
        </p:nvSpPr>
        <p:spPr>
          <a:xfrm>
            <a:off x="600500" y="477673"/>
            <a:ext cx="10918209" cy="6001643"/>
          </a:xfrm>
          <a:prstGeom prst="rect">
            <a:avLst/>
          </a:prstGeom>
        </p:spPr>
        <p:txBody>
          <a:bodyPr wrap="square">
            <a:spAutoFit/>
          </a:bodyPr>
          <a:lstStyle/>
          <a:p>
            <a:pPr algn="r" rtl="1"/>
            <a:endParaRPr lang="ar-IQ" sz="2400" b="1" u="sng" dirty="0" smtClean="0"/>
          </a:p>
          <a:p>
            <a:pPr algn="r" rtl="1"/>
            <a:endParaRPr lang="ar-IQ" sz="2400" b="1" u="sng" dirty="0"/>
          </a:p>
          <a:p>
            <a:pPr algn="r" rtl="1"/>
            <a:endParaRPr lang="ar-IQ" sz="2400" b="1" u="sng" dirty="0" smtClean="0"/>
          </a:p>
          <a:p>
            <a:pPr algn="just" rtl="1"/>
            <a:r>
              <a:rPr lang="ar-IQ" sz="2400" b="1" dirty="0" smtClean="0"/>
              <a:t>تقرر </a:t>
            </a:r>
            <a:r>
              <a:rPr lang="ar-IQ" sz="2400" b="1" dirty="0"/>
              <a:t>اغلب الدساتير الحديثة حقين للعمال في مواجهة صاحب العمل .</a:t>
            </a:r>
            <a:endParaRPr lang="en-US" sz="2400" dirty="0"/>
          </a:p>
          <a:p>
            <a:pPr algn="r" rtl="1"/>
            <a:r>
              <a:rPr lang="ar-IQ" sz="2400" b="1" u="sng" dirty="0" smtClean="0"/>
              <a:t>- أولاً-</a:t>
            </a:r>
            <a:r>
              <a:rPr lang="ar-IQ" sz="2400" b="1" dirty="0" smtClean="0"/>
              <a:t> </a:t>
            </a:r>
            <a:r>
              <a:rPr lang="ar-IQ" sz="2400" b="1" dirty="0"/>
              <a:t>حق تكوين النقابات</a:t>
            </a:r>
            <a:endParaRPr lang="en-US" sz="2400" b="1" dirty="0"/>
          </a:p>
          <a:p>
            <a:pPr algn="r" rtl="1"/>
            <a:r>
              <a:rPr lang="ar-IQ" sz="2400" b="1" dirty="0"/>
              <a:t>هو حق افراد كل مهنة لغرض الدفاع عن مصالحهم المهنية اقامة نقابات تتمتع باستقلال في تكوينها وحق الانضمام اليها او الانسحاب منها ، لقد عرف قانون التنظيم النقابي العمالي العراقي رقم 52 لسنة 1987 النافذ بان النقابة (هي منظمة عمالية حرة يكفلها النظام الاجتماعي للدولة ولها شخصية معنوية وتتمتع باستقلال مالي واداري لتحقيق اغراضها ويمثلها رئيس النقابة .</a:t>
            </a:r>
            <a:endParaRPr lang="en-US" sz="2400" b="1" dirty="0"/>
          </a:p>
          <a:p>
            <a:pPr algn="r" rtl="1"/>
            <a:endParaRPr lang="ar-IQ" sz="2400" b="1" dirty="0" smtClean="0"/>
          </a:p>
          <a:p>
            <a:pPr algn="r" rtl="1"/>
            <a:r>
              <a:rPr lang="ar-IQ" sz="2400" b="1" dirty="0" smtClean="0"/>
              <a:t>انواع النقابات ----</a:t>
            </a:r>
            <a:endParaRPr lang="en-US" sz="2400" b="1" dirty="0"/>
          </a:p>
          <a:p>
            <a:pPr algn="r" rtl="1"/>
            <a:r>
              <a:rPr lang="ar-IQ" sz="2400" b="1" dirty="0"/>
              <a:t>1-</a:t>
            </a:r>
            <a:r>
              <a:rPr lang="ar-IQ" sz="2400" b="1" u="sng" dirty="0"/>
              <a:t>النقابات المهنية</a:t>
            </a:r>
            <a:r>
              <a:rPr lang="ar-IQ" sz="2400" b="1" dirty="0"/>
              <a:t> – وتضم هذه النقابات اعضاء المهن ذات الطابع الخاص </a:t>
            </a:r>
            <a:r>
              <a:rPr lang="ar-IQ" sz="2400" b="1" dirty="0" err="1"/>
              <a:t>كلاطباء</a:t>
            </a:r>
            <a:r>
              <a:rPr lang="ar-IQ" sz="2400" b="1" dirty="0"/>
              <a:t> والمعلمين والمهندسين والمحامين والرياضيين وغيرهم من الذين تم تأهيلهم تأهيلاً جامعياً او من هم في مستواهم </a:t>
            </a:r>
            <a:r>
              <a:rPr lang="ar-IQ" sz="2400" b="1" dirty="0" smtClean="0"/>
              <a:t>.</a:t>
            </a:r>
          </a:p>
          <a:p>
            <a:pPr algn="r" rtl="1"/>
            <a:endParaRPr lang="en-US" sz="2400" b="1" dirty="0"/>
          </a:p>
          <a:p>
            <a:pPr algn="r" rtl="1"/>
            <a:r>
              <a:rPr lang="ar-IQ" sz="2400" b="1" dirty="0"/>
              <a:t>2-</a:t>
            </a:r>
            <a:r>
              <a:rPr lang="ar-IQ" sz="2400" b="1" u="sng" dirty="0"/>
              <a:t>النقابات العمالية</a:t>
            </a:r>
            <a:r>
              <a:rPr lang="ar-IQ" sz="2400" b="1" dirty="0"/>
              <a:t> – هي جمعيات </a:t>
            </a:r>
            <a:r>
              <a:rPr lang="ar-IQ" sz="2400" b="1" dirty="0" err="1"/>
              <a:t>لافراد</a:t>
            </a:r>
            <a:r>
              <a:rPr lang="ar-IQ" sz="2400" b="1" dirty="0"/>
              <a:t> يمارسون مهنة معينة ويؤدون عملاً تابعاً ومأجوراً وتهدف الى تمثيل اعضائها وحماية مصالحهم وتحسين احوالهم المختلفة . </a:t>
            </a:r>
            <a:endParaRPr lang="ar-IQ" sz="2400" b="1" dirty="0" smtClean="0"/>
          </a:p>
        </p:txBody>
      </p:sp>
    </p:spTree>
    <p:extLst>
      <p:ext uri="{BB962C8B-B14F-4D97-AF65-F5344CB8AC3E}">
        <p14:creationId xmlns:p14="http://schemas.microsoft.com/office/powerpoint/2010/main" val="3425987311"/>
      </p:ext>
    </p:extLst>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5">
            <a:extLst>
              <a:ext uri="{FF2B5EF4-FFF2-40B4-BE49-F238E27FC236}">
                <a16:creationId xmlns="" xmlns:a16="http://schemas.microsoft.com/office/drawing/2014/main" id="{8A582907-436D-4CEC-BD78-45DE76FE448E}"/>
              </a:ext>
            </a:extLst>
          </p:cNvPr>
          <p:cNvSpPr/>
          <p:nvPr/>
        </p:nvSpPr>
        <p:spPr>
          <a:xfrm rot="5400000" flipV="1">
            <a:off x="8673548" y="3478698"/>
            <a:ext cx="6334542" cy="662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مستطيل 1"/>
          <p:cNvSpPr/>
          <p:nvPr/>
        </p:nvSpPr>
        <p:spPr>
          <a:xfrm>
            <a:off x="723331" y="641445"/>
            <a:ext cx="10713493" cy="5262979"/>
          </a:xfrm>
          <a:prstGeom prst="rect">
            <a:avLst/>
          </a:prstGeom>
        </p:spPr>
        <p:txBody>
          <a:bodyPr wrap="square">
            <a:spAutoFit/>
          </a:bodyPr>
          <a:lstStyle/>
          <a:p>
            <a:pPr algn="just" rtl="1"/>
            <a:endParaRPr lang="ar-IQ" sz="2400" b="1" u="sng" dirty="0" smtClean="0"/>
          </a:p>
          <a:p>
            <a:pPr algn="just" rtl="1"/>
            <a:endParaRPr lang="ar-IQ" sz="2400" b="1" u="sng" dirty="0"/>
          </a:p>
          <a:p>
            <a:pPr algn="just" rtl="1"/>
            <a:endParaRPr lang="ar-IQ" sz="2400" b="1" u="sng" dirty="0" smtClean="0"/>
          </a:p>
          <a:p>
            <a:pPr algn="just" rtl="1"/>
            <a:r>
              <a:rPr lang="ar-IQ" sz="2400" b="1" u="sng" dirty="0" smtClean="0"/>
              <a:t>ثانياً</a:t>
            </a:r>
            <a:r>
              <a:rPr lang="ar-IQ" sz="2400" b="1" dirty="0" smtClean="0"/>
              <a:t>- </a:t>
            </a:r>
            <a:r>
              <a:rPr lang="ar-IQ" sz="2400" b="1" dirty="0"/>
              <a:t>حق </a:t>
            </a:r>
            <a:r>
              <a:rPr lang="ar-IQ" sz="2400" b="1" dirty="0" smtClean="0"/>
              <a:t>الاضراب --</a:t>
            </a:r>
            <a:endParaRPr lang="en-US" sz="2400" dirty="0"/>
          </a:p>
          <a:p>
            <a:pPr algn="just" rtl="1"/>
            <a:r>
              <a:rPr lang="ar-IQ" sz="2400" b="1" dirty="0"/>
              <a:t>هو توقف مجموعة من العمال عن العمل توقفاً جماعياً مدبراً بقصد ممارسة الضغط على صاحب العمل لتحقيق مطالب مهنية مشروعة للعمال كالمطالبة بتقليل ساعات العمل او المطالبة بزيادة الاجور او منح الاجازات .</a:t>
            </a:r>
            <a:endParaRPr lang="en-US" sz="2400" dirty="0"/>
          </a:p>
          <a:p>
            <a:pPr algn="just" rtl="1"/>
            <a:endParaRPr lang="ar-IQ" sz="2400" b="1" dirty="0" smtClean="0"/>
          </a:p>
          <a:p>
            <a:pPr algn="just" rtl="1"/>
            <a:r>
              <a:rPr lang="ar-IQ" sz="2400" b="1" dirty="0" smtClean="0"/>
              <a:t>انواع الاضراب --</a:t>
            </a:r>
            <a:endParaRPr lang="en-US" sz="2400" dirty="0"/>
          </a:p>
          <a:p>
            <a:pPr algn="just" rtl="1"/>
            <a:r>
              <a:rPr lang="ar-IQ" sz="2400" b="1" dirty="0"/>
              <a:t>1-</a:t>
            </a:r>
            <a:r>
              <a:rPr lang="ar-IQ" sz="2400" b="1" u="sng" dirty="0"/>
              <a:t>الاضراب التقليدي</a:t>
            </a:r>
            <a:r>
              <a:rPr lang="ar-IQ" sz="2400" b="1" dirty="0"/>
              <a:t>: وهو توقف العمال عن العمل توقفاً جماعياً وكاملاً ومدبراً لتحقيق مطالب مهنية ويطلق عليه الاضراب الاعتيادي او الاضراب الكلاسيكي او الاضراب التام، ويتم هذا بعلم الادارة او المنشأة وبتخطيط مسبق ويتعلق بظروف العمل كزيادة الاجور وتحسين شروط العمل، وهذا الاضراب اكثر شيوعاً في الحياة العملية</a:t>
            </a:r>
            <a:r>
              <a:rPr lang="ar-IQ" sz="2400" b="1" dirty="0" smtClean="0"/>
              <a:t>.</a:t>
            </a:r>
          </a:p>
          <a:p>
            <a:pPr algn="just" rtl="1"/>
            <a:endParaRPr lang="en-US" sz="2400" dirty="0"/>
          </a:p>
        </p:txBody>
      </p:sp>
      <p:pic>
        <p:nvPicPr>
          <p:cNvPr id="6" name="Picture 2" descr="C:\Users\Eng salh\Desktop\l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927" y="453324"/>
            <a:ext cx="1745674" cy="1816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8669754"/>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5">
            <a:extLst>
              <a:ext uri="{FF2B5EF4-FFF2-40B4-BE49-F238E27FC236}">
                <a16:creationId xmlns="" xmlns:a16="http://schemas.microsoft.com/office/drawing/2014/main" id="{8A582907-436D-4CEC-BD78-45DE76FE448E}"/>
              </a:ext>
            </a:extLst>
          </p:cNvPr>
          <p:cNvSpPr/>
          <p:nvPr/>
        </p:nvSpPr>
        <p:spPr>
          <a:xfrm rot="5400000" flipV="1">
            <a:off x="8673548" y="3478698"/>
            <a:ext cx="6334542" cy="662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 xmlns:a16="http://schemas.microsoft.com/office/drawing/2014/main" id="{97600E5A-459D-4671-B7C1-CE5BB4D4315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771" y="593938"/>
            <a:ext cx="1320800" cy="1320800"/>
          </a:xfrm>
          <a:prstGeom prst="rect">
            <a:avLst/>
          </a:prstGeom>
        </p:spPr>
      </p:pic>
      <p:sp>
        <p:nvSpPr>
          <p:cNvPr id="2" name="مستطيل 1"/>
          <p:cNvSpPr/>
          <p:nvPr/>
        </p:nvSpPr>
        <p:spPr>
          <a:xfrm>
            <a:off x="272956" y="593938"/>
            <a:ext cx="11081982" cy="4524315"/>
          </a:xfrm>
          <a:prstGeom prst="rect">
            <a:avLst/>
          </a:prstGeom>
        </p:spPr>
        <p:txBody>
          <a:bodyPr wrap="square">
            <a:spAutoFit/>
          </a:bodyPr>
          <a:lstStyle/>
          <a:p>
            <a:pPr algn="just" rtl="1"/>
            <a:endParaRPr lang="ar-IQ" sz="2400" b="1" dirty="0"/>
          </a:p>
          <a:p>
            <a:pPr algn="just" rtl="1"/>
            <a:endParaRPr lang="ar-IQ" sz="2400" b="1" dirty="0" smtClean="0"/>
          </a:p>
          <a:p>
            <a:pPr algn="just" rtl="1"/>
            <a:endParaRPr lang="ar-IQ" sz="2400" b="1" dirty="0"/>
          </a:p>
          <a:p>
            <a:pPr algn="just" rtl="1"/>
            <a:r>
              <a:rPr lang="ar-IQ" sz="2400" b="1" dirty="0" smtClean="0"/>
              <a:t>2-</a:t>
            </a:r>
            <a:r>
              <a:rPr lang="ar-IQ" sz="2400" b="1" u="sng" dirty="0" smtClean="0"/>
              <a:t>الاضراب </a:t>
            </a:r>
            <a:r>
              <a:rPr lang="ar-IQ" sz="2400" b="1" u="sng" dirty="0"/>
              <a:t>قصير المدة المتكرر</a:t>
            </a:r>
            <a:r>
              <a:rPr lang="ar-IQ" sz="2400" b="1" dirty="0"/>
              <a:t>: وهو توقف العمال عن العمل مدة وجيزة قد تكون ربع ساعة وبصورة متكررة مع بقائهم في اماكن عملهم فيطلق عليه الاضراب المتكرر والقصير المدة او الاضراب </a:t>
            </a:r>
            <a:r>
              <a:rPr lang="ar-IQ" sz="2400" b="1" dirty="0" err="1"/>
              <a:t>التوقيفي</a:t>
            </a:r>
            <a:r>
              <a:rPr lang="ar-IQ" sz="2400" b="1" dirty="0"/>
              <a:t>، ويذهب الرأي السائد في الفقه والقضاء الى مشروعية هذا النوع من الاضراب الا اذا اتجهت ارادة العمال المضربين الى الاخلال الجسيم بسير الانتاج في المشروع فعندها يصبح الاضراب متجاوزاً ويكون لصاحب العمل توقيع العقوبات التأديبية على العامل والتي قد تصل حد الفصل من دون اخطار او تعويض .</a:t>
            </a:r>
            <a:endParaRPr lang="en-US" sz="2400" dirty="0"/>
          </a:p>
          <a:p>
            <a:pPr algn="just" rtl="1"/>
            <a:r>
              <a:rPr lang="ar-IQ" sz="2400" b="1" dirty="0"/>
              <a:t> </a:t>
            </a:r>
            <a:endParaRPr lang="en-US" sz="2400" dirty="0"/>
          </a:p>
          <a:p>
            <a:pPr algn="just" rtl="1"/>
            <a:r>
              <a:rPr lang="ar-IQ" sz="2400" b="1" dirty="0"/>
              <a:t>3-</a:t>
            </a:r>
            <a:r>
              <a:rPr lang="ar-IQ" sz="2400" b="1" u="sng" dirty="0"/>
              <a:t>الاضراب المفاجئ</a:t>
            </a:r>
            <a:r>
              <a:rPr lang="ar-IQ" sz="2400" b="1" dirty="0"/>
              <a:t>: وهو توقف العمال عن العمل مدة قد تكون قصيرة او طويلة وبصورة مفاجئة او مباغتة من دون اخطار مسبق لصاحب العمل فيما يتعلق بوقت الاضراب لحمله على اجابة المطالب المهنية، يطلق عليه الاضراب المباغت او اضراب البرق لأنه يفاجئ صاحب العمل </a:t>
            </a:r>
            <a:endParaRPr lang="ar-IQ" sz="2400" dirty="0"/>
          </a:p>
        </p:txBody>
      </p:sp>
    </p:spTree>
    <p:extLst>
      <p:ext uri="{BB962C8B-B14F-4D97-AF65-F5344CB8AC3E}">
        <p14:creationId xmlns:p14="http://schemas.microsoft.com/office/powerpoint/2010/main" val="1733912902"/>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 xmlns:a16="http://schemas.microsoft.com/office/drawing/2014/main" id="{163287FF-EAC7-474F-B39B-99AD5CEA55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5" y="5065776"/>
            <a:ext cx="11655283" cy="1613325"/>
          </a:xfrm>
          <a:prstGeom prst="rect">
            <a:avLst/>
          </a:prstGeom>
        </p:spPr>
      </p:pic>
      <p:sp>
        <p:nvSpPr>
          <p:cNvPr id="4" name="Rounded Rectangle 5">
            <a:extLst>
              <a:ext uri="{FF2B5EF4-FFF2-40B4-BE49-F238E27FC236}">
                <a16:creationId xmlns="" xmlns:a16="http://schemas.microsoft.com/office/drawing/2014/main" id="{8A582907-436D-4CEC-BD78-45DE76FE448E}"/>
              </a:ext>
            </a:extLst>
          </p:cNvPr>
          <p:cNvSpPr/>
          <p:nvPr/>
        </p:nvSpPr>
        <p:spPr>
          <a:xfrm rot="5400000" flipV="1">
            <a:off x="8673548" y="3478698"/>
            <a:ext cx="6334542" cy="662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مستطيل 2"/>
          <p:cNvSpPr/>
          <p:nvPr/>
        </p:nvSpPr>
        <p:spPr>
          <a:xfrm>
            <a:off x="1282535" y="663879"/>
            <a:ext cx="9334006" cy="830997"/>
          </a:xfrm>
          <a:prstGeom prst="rect">
            <a:avLst/>
          </a:prstGeom>
        </p:spPr>
        <p:txBody>
          <a:bodyPr wrap="square">
            <a:spAutoFit/>
          </a:bodyPr>
          <a:lstStyle/>
          <a:p>
            <a:pPr algn="just" rtl="1"/>
            <a:endParaRPr lang="en-US" sz="2400" dirty="0"/>
          </a:p>
          <a:p>
            <a:pPr rtl="1"/>
            <a:endParaRPr lang="en-US" sz="2400" dirty="0"/>
          </a:p>
        </p:txBody>
      </p:sp>
      <p:sp>
        <p:nvSpPr>
          <p:cNvPr id="2" name="مستطيل 1"/>
          <p:cNvSpPr/>
          <p:nvPr/>
        </p:nvSpPr>
        <p:spPr>
          <a:xfrm>
            <a:off x="477672" y="663879"/>
            <a:ext cx="10959152" cy="5262979"/>
          </a:xfrm>
          <a:prstGeom prst="rect">
            <a:avLst/>
          </a:prstGeom>
        </p:spPr>
        <p:txBody>
          <a:bodyPr wrap="square">
            <a:spAutoFit/>
          </a:bodyPr>
          <a:lstStyle/>
          <a:p>
            <a:pPr algn="just" rtl="1"/>
            <a:endParaRPr lang="ar-IQ" sz="2400" b="1" dirty="0"/>
          </a:p>
          <a:p>
            <a:pPr algn="just" rtl="1"/>
            <a:endParaRPr lang="ar-IQ" sz="2400" b="1" dirty="0" smtClean="0"/>
          </a:p>
          <a:p>
            <a:pPr algn="just" rtl="1"/>
            <a:endParaRPr lang="ar-IQ" sz="2400" b="1" dirty="0"/>
          </a:p>
          <a:p>
            <a:pPr algn="just" rtl="1"/>
            <a:r>
              <a:rPr lang="ar-IQ" sz="2400" b="1" dirty="0" smtClean="0"/>
              <a:t>4-</a:t>
            </a:r>
            <a:r>
              <a:rPr lang="ar-IQ" sz="2400" b="1" u="sng" dirty="0" smtClean="0"/>
              <a:t>الاضراب </a:t>
            </a:r>
            <a:r>
              <a:rPr lang="ar-IQ" sz="2400" b="1" u="sng" dirty="0"/>
              <a:t>الدائر</a:t>
            </a:r>
            <a:r>
              <a:rPr lang="ar-IQ" sz="2400" b="1" dirty="0"/>
              <a:t>:- وهو اتفاق العمال على وقف العمل بصورة متتابعة " بالتناوب " فتتوقف طائفة من العمال عن العمل في احد اقسام المشروع مع استمرار باقي العمال في الاقسام الاخرى ثم تعود للعمل لتبدأ طائفة اخرى في التوقف في قسم اخر، وذلك للمحافظة على استمرارية الاضراب وعدم حرمان العمال من اجورهم ويطلق عليه الاضراب المتتابع كونه ينتقل من قسم الى اخر ، ولم يعرض هذا النوع على القضاء في مصر والعراق </a:t>
            </a:r>
            <a:r>
              <a:rPr lang="ar-IQ" sz="2400" b="1" dirty="0" smtClean="0"/>
              <a:t>.</a:t>
            </a:r>
          </a:p>
          <a:p>
            <a:pPr algn="just" rtl="1"/>
            <a:endParaRPr lang="en-US" sz="2400" dirty="0"/>
          </a:p>
          <a:p>
            <a:pPr algn="just" rtl="1"/>
            <a:r>
              <a:rPr lang="ar-IQ" sz="2400" b="1" dirty="0"/>
              <a:t>5-</a:t>
            </a:r>
            <a:r>
              <a:rPr lang="ar-IQ" sz="2400" b="1" u="sng" dirty="0"/>
              <a:t>إضراب التنبيه</a:t>
            </a:r>
            <a:r>
              <a:rPr lang="ar-IQ" sz="2400" b="1" dirty="0"/>
              <a:t> :- وهو توقف العمال عن العمل لمدّة قصيرة او محدودة كبضع ساعات او يوم واحد وبصورة غير متكررة من اجل انذار وتنبيه صاحب العمل الى اهمية وجدية المطالب المهنية للعمال المضربين ويختلف عن الاضراب قصير المدة المتكرر في انه يتم دفعة واحدة عكس الاضراب المتكرر ، ويطلق على هذا الاضراب التحذيري او الاضراب المؤقت ، اما في العراق فإن المشرع العراقي قصر الاضراب على الاضراب التقليدي اذ اوجب على العمال ابلاغ صاحب العمل قبل القيام بالإضراب </a:t>
            </a:r>
            <a:r>
              <a:rPr lang="ar-IQ" sz="2400" b="1" dirty="0" smtClean="0"/>
              <a:t>.</a:t>
            </a:r>
          </a:p>
          <a:p>
            <a:pPr algn="just" rtl="1"/>
            <a:endParaRPr lang="en-US" sz="2400" dirty="0"/>
          </a:p>
        </p:txBody>
      </p:sp>
      <p:pic>
        <p:nvPicPr>
          <p:cNvPr id="6" name="Picture 5">
            <a:extLst>
              <a:ext uri="{FF2B5EF4-FFF2-40B4-BE49-F238E27FC236}">
                <a16:creationId xmlns="" xmlns:a16="http://schemas.microsoft.com/office/drawing/2014/main" id="{97600E5A-459D-4671-B7C1-CE5BB4D431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67597" y="563671"/>
            <a:ext cx="1320800" cy="1320800"/>
          </a:xfrm>
          <a:prstGeom prst="rect">
            <a:avLst/>
          </a:prstGeom>
        </p:spPr>
      </p:pic>
    </p:spTree>
    <p:extLst>
      <p:ext uri="{BB962C8B-B14F-4D97-AF65-F5344CB8AC3E}">
        <p14:creationId xmlns:p14="http://schemas.microsoft.com/office/powerpoint/2010/main" val="2882772098"/>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0EF66905-7C8A-4AB5-86DA-84BA0A2A9E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65" y="4864608"/>
            <a:ext cx="11655283" cy="1814492"/>
          </a:xfrm>
          <a:prstGeom prst="rect">
            <a:avLst/>
          </a:prstGeom>
        </p:spPr>
      </p:pic>
      <p:sp>
        <p:nvSpPr>
          <p:cNvPr id="4" name="Rounded Rectangle 5">
            <a:extLst>
              <a:ext uri="{FF2B5EF4-FFF2-40B4-BE49-F238E27FC236}">
                <a16:creationId xmlns="" xmlns:a16="http://schemas.microsoft.com/office/drawing/2014/main" id="{8A582907-436D-4CEC-BD78-45DE76FE448E}"/>
              </a:ext>
            </a:extLst>
          </p:cNvPr>
          <p:cNvSpPr/>
          <p:nvPr/>
        </p:nvSpPr>
        <p:spPr>
          <a:xfrm rot="5400000" flipV="1">
            <a:off x="8673548" y="3478698"/>
            <a:ext cx="6334542" cy="662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 xmlns:a16="http://schemas.microsoft.com/office/drawing/2014/main" id="{83F04C21-7260-4993-AE84-98FEB2E406F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36065" y="529867"/>
            <a:ext cx="1335555" cy="1048411"/>
          </a:xfrm>
          <a:prstGeom prst="rect">
            <a:avLst/>
          </a:prstGeom>
        </p:spPr>
      </p:pic>
      <p:sp>
        <p:nvSpPr>
          <p:cNvPr id="3" name="مستطيل 2"/>
          <p:cNvSpPr/>
          <p:nvPr/>
        </p:nvSpPr>
        <p:spPr>
          <a:xfrm>
            <a:off x="436727" y="344557"/>
            <a:ext cx="10849972" cy="4524315"/>
          </a:xfrm>
          <a:prstGeom prst="rect">
            <a:avLst/>
          </a:prstGeom>
        </p:spPr>
        <p:txBody>
          <a:bodyPr wrap="square">
            <a:spAutoFit/>
          </a:bodyPr>
          <a:lstStyle/>
          <a:p>
            <a:pPr algn="just" rtl="1"/>
            <a:endParaRPr lang="ar-IQ" sz="2400" b="1" dirty="0" smtClean="0"/>
          </a:p>
          <a:p>
            <a:pPr algn="just" rtl="1"/>
            <a:endParaRPr lang="ar-IQ" sz="2400" b="1" dirty="0"/>
          </a:p>
          <a:p>
            <a:pPr algn="just" rtl="1"/>
            <a:endParaRPr lang="ar-IQ" sz="2400" b="1" dirty="0" smtClean="0"/>
          </a:p>
          <a:p>
            <a:pPr algn="just" rtl="1"/>
            <a:endParaRPr lang="ar-IQ" sz="2400" b="1" dirty="0" smtClean="0"/>
          </a:p>
          <a:p>
            <a:pPr algn="just" rtl="1"/>
            <a:r>
              <a:rPr lang="ar-IQ" sz="2400" b="1" dirty="0" smtClean="0"/>
              <a:t>الفرع </a:t>
            </a:r>
            <a:r>
              <a:rPr lang="ar-IQ" sz="2400" b="1" dirty="0"/>
              <a:t>الثاني :- حق الضمان الاجتماعي :- </a:t>
            </a:r>
            <a:endParaRPr lang="en-US" sz="2400" dirty="0"/>
          </a:p>
          <a:p>
            <a:pPr algn="just" rtl="1"/>
            <a:r>
              <a:rPr lang="ar-IQ" sz="2400" b="1" dirty="0"/>
              <a:t>لكل فرد الحق في الضمان الاجتماعي ويجب على الدولة ضمان الحماية لكل شخص خاصة الفئات الاكثر ضعفاً في المجتمع في حالات البطالة والامومة والحوادث والمرض والعجز والشيخوخة وغيرها من ظروف الحياة وعن طريق توفير الرعاية والمساعدة الاجتماعية كذلك تمكين الافراد من الحصول على الرعاية الصحية والمستلزمات الاساسية من المأوى والسكن الملائم وكذلك كافة اشكال التعليم الاساسية </a:t>
            </a:r>
            <a:r>
              <a:rPr lang="ar-IQ" sz="2400" b="1" dirty="0" smtClean="0"/>
              <a:t>.</a:t>
            </a:r>
          </a:p>
          <a:p>
            <a:pPr algn="just" rtl="1"/>
            <a:endParaRPr lang="ar-IQ" sz="2400" b="1" dirty="0"/>
          </a:p>
          <a:p>
            <a:pPr algn="just" rtl="1"/>
            <a:endParaRPr lang="ar-IQ" sz="2400" b="1" dirty="0" smtClean="0"/>
          </a:p>
          <a:p>
            <a:pPr algn="just" rtl="1"/>
            <a:endParaRPr lang="en-US" sz="2400" dirty="0"/>
          </a:p>
        </p:txBody>
      </p:sp>
    </p:spTree>
    <p:extLst>
      <p:ext uri="{BB962C8B-B14F-4D97-AF65-F5344CB8AC3E}">
        <p14:creationId xmlns:p14="http://schemas.microsoft.com/office/powerpoint/2010/main" val="2226611724"/>
      </p:ext>
    </p:extLst>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529</Words>
  <Application>Microsoft Office PowerPoint</Application>
  <PresentationFormat>مخصص</PresentationFormat>
  <Paragraphs>61</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Eng salh</dc:creator>
  <cp:lastModifiedBy>Eng salh</cp:lastModifiedBy>
  <cp:revision>74</cp:revision>
  <cp:lastPrinted>2020-09-26T18:06:35Z</cp:lastPrinted>
  <dcterms:modified xsi:type="dcterms:W3CDTF">2021-06-19T10:08:26Z</dcterms:modified>
</cp:coreProperties>
</file>