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D12A-7DD5-4F5C-9DFE-AF9D5A7443CA}" type="datetimeFigureOut">
              <a:rPr lang="ar-IQ" smtClean="0"/>
              <a:pPr/>
              <a:t>23/06/1442</a:t>
            </a:fld>
            <a:endParaRPr lang="ar-IQ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7F1BD06-9AD4-412D-915F-0B22AF8F9E3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D12A-7DD5-4F5C-9DFE-AF9D5A7443CA}" type="datetimeFigureOut">
              <a:rPr lang="ar-IQ" smtClean="0"/>
              <a:pPr/>
              <a:t>23/06/1442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BD06-9AD4-412D-915F-0B22AF8F9E3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D12A-7DD5-4F5C-9DFE-AF9D5A7443CA}" type="datetimeFigureOut">
              <a:rPr lang="ar-IQ" smtClean="0"/>
              <a:pPr/>
              <a:t>23/06/1442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BD06-9AD4-412D-915F-0B22AF8F9E3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D12A-7DD5-4F5C-9DFE-AF9D5A7443CA}" type="datetimeFigureOut">
              <a:rPr lang="ar-IQ" smtClean="0"/>
              <a:pPr/>
              <a:t>23/06/1442</a:t>
            </a:fld>
            <a:endParaRPr lang="ar-IQ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IQ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7F1BD06-9AD4-412D-915F-0B22AF8F9E3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D12A-7DD5-4F5C-9DFE-AF9D5A7443CA}" type="datetimeFigureOut">
              <a:rPr lang="ar-IQ" smtClean="0"/>
              <a:pPr/>
              <a:t>23/06/1442</a:t>
            </a:fld>
            <a:endParaRPr lang="ar-IQ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BD06-9AD4-412D-915F-0B22AF8F9E37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D12A-7DD5-4F5C-9DFE-AF9D5A7443CA}" type="datetimeFigureOut">
              <a:rPr lang="ar-IQ" smtClean="0"/>
              <a:pPr/>
              <a:t>23/06/1442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BD06-9AD4-412D-915F-0B22AF8F9E3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D12A-7DD5-4F5C-9DFE-AF9D5A7443CA}" type="datetimeFigureOut">
              <a:rPr lang="ar-IQ" smtClean="0"/>
              <a:pPr/>
              <a:t>23/06/1442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7F1BD06-9AD4-412D-915F-0B22AF8F9E37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D12A-7DD5-4F5C-9DFE-AF9D5A7443CA}" type="datetimeFigureOut">
              <a:rPr lang="ar-IQ" smtClean="0"/>
              <a:pPr/>
              <a:t>23/06/1442</a:t>
            </a:fld>
            <a:endParaRPr lang="ar-IQ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BD06-9AD4-412D-915F-0B22AF8F9E3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D12A-7DD5-4F5C-9DFE-AF9D5A7443CA}" type="datetimeFigureOut">
              <a:rPr lang="ar-IQ" smtClean="0"/>
              <a:pPr/>
              <a:t>23/06/1442</a:t>
            </a:fld>
            <a:endParaRPr lang="ar-IQ"/>
          </a:p>
        </p:txBody>
      </p:sp>
      <p:sp>
        <p:nvSpPr>
          <p:cNvPr id="24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BD06-9AD4-412D-915F-0B22AF8F9E3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D12A-7DD5-4F5C-9DFE-AF9D5A7443CA}" type="datetimeFigureOut">
              <a:rPr lang="ar-IQ" smtClean="0"/>
              <a:pPr/>
              <a:t>23/06/1442</a:t>
            </a:fld>
            <a:endParaRPr lang="ar-IQ"/>
          </a:p>
        </p:txBody>
      </p:sp>
      <p:sp>
        <p:nvSpPr>
          <p:cNvPr id="29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BD06-9AD4-412D-915F-0B22AF8F9E3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D12A-7DD5-4F5C-9DFE-AF9D5A7443CA}" type="datetimeFigureOut">
              <a:rPr lang="ar-IQ" smtClean="0"/>
              <a:pPr/>
              <a:t>23/06/1442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BD06-9AD4-412D-915F-0B22AF8F9E37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7C4D12A-7DD5-4F5C-9DFE-AF9D5A7443CA}" type="datetimeFigureOut">
              <a:rPr lang="ar-IQ" smtClean="0"/>
              <a:pPr/>
              <a:t>23/06/1442</a:t>
            </a:fld>
            <a:endParaRPr lang="ar-IQ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7F1BD06-9AD4-412D-915F-0B22AF8F9E37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57158" y="2428868"/>
            <a:ext cx="8458200" cy="1222375"/>
          </a:xfrm>
        </p:spPr>
        <p:txBody>
          <a:bodyPr/>
          <a:lstStyle/>
          <a:p>
            <a:pPr algn="ctr"/>
            <a:r>
              <a:rPr lang="ar-IQ" dirty="0" smtClean="0"/>
              <a:t>محاضرات في القانون المدني</a:t>
            </a:r>
            <a:br>
              <a:rPr lang="ar-IQ" dirty="0" smtClean="0"/>
            </a:br>
            <a:r>
              <a:rPr lang="ar-IQ" dirty="0" smtClean="0"/>
              <a:t>قسم القانون المرحلة الثانية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00034" y="4429132"/>
            <a:ext cx="8458200" cy="91440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ar-IQ" sz="3600" b="1" smtClean="0">
                <a:solidFill>
                  <a:schemeClr val="tx1"/>
                </a:solidFill>
              </a:rPr>
              <a:t>المحاضرة </a:t>
            </a:r>
            <a:r>
              <a:rPr lang="ar-IQ" sz="3600" b="1" smtClean="0">
                <a:solidFill>
                  <a:schemeClr val="tx1"/>
                </a:solidFill>
              </a:rPr>
              <a:t>الثامنة</a:t>
            </a:r>
            <a:endParaRPr lang="ar-IQ" sz="3600" b="1" dirty="0" smtClean="0">
              <a:solidFill>
                <a:schemeClr val="tx1"/>
              </a:solidFill>
            </a:endParaRPr>
          </a:p>
          <a:p>
            <a:pPr algn="ctr"/>
            <a:r>
              <a:rPr lang="ar-IQ" sz="3600" b="1" dirty="0" smtClean="0">
                <a:solidFill>
                  <a:schemeClr val="tx1"/>
                </a:solidFill>
              </a:rPr>
              <a:t>( بطلان العقد )</a:t>
            </a:r>
            <a:endParaRPr lang="ar-IQ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ar-IQ" dirty="0" smtClean="0"/>
          </a:p>
          <a:p>
            <a:pPr>
              <a:buNone/>
            </a:pPr>
            <a:r>
              <a:rPr lang="ar-IQ" dirty="0"/>
              <a:t> </a:t>
            </a:r>
            <a:r>
              <a:rPr lang="ar-IQ" dirty="0" smtClean="0"/>
              <a:t>        عقد صحيح                    عقد باطل  </a:t>
            </a:r>
          </a:p>
          <a:p>
            <a:pPr>
              <a:buNone/>
            </a:pPr>
            <a:endParaRPr lang="ar-IQ" dirty="0"/>
          </a:p>
          <a:p>
            <a:pPr>
              <a:buNone/>
            </a:pPr>
            <a:r>
              <a:rPr lang="ar-IQ" dirty="0" smtClean="0"/>
              <a:t>   عقد نافذ      عقد موقوف     تعريفه        آثاره </a:t>
            </a:r>
          </a:p>
          <a:p>
            <a:pPr>
              <a:buNone/>
            </a:pPr>
            <a:endParaRPr lang="ar-IQ" dirty="0"/>
          </a:p>
          <a:p>
            <a:pPr>
              <a:buNone/>
            </a:pPr>
            <a:r>
              <a:rPr lang="ar-IQ" sz="2000" dirty="0" smtClean="0"/>
              <a:t>عقد صحيح لازم   عقد صحيح غير لازم                       انتقاص العقد   تحول العقد</a:t>
            </a:r>
            <a:endParaRPr lang="ar-IQ" sz="2000" dirty="0"/>
          </a:p>
        </p:txBody>
      </p:sp>
      <p:sp>
        <p:nvSpPr>
          <p:cNvPr id="4" name="مخطط انسيابي: متعدد المستندات 3"/>
          <p:cNvSpPr/>
          <p:nvPr/>
        </p:nvSpPr>
        <p:spPr>
          <a:xfrm>
            <a:off x="2643174" y="285728"/>
            <a:ext cx="4286280" cy="1071570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3200" dirty="0" smtClean="0"/>
              <a:t>مفردات المحاضرة</a:t>
            </a:r>
            <a:endParaRPr lang="ar-IQ" sz="3200" dirty="0"/>
          </a:p>
        </p:txBody>
      </p:sp>
      <p:cxnSp>
        <p:nvCxnSpPr>
          <p:cNvPr id="6" name="رابط كسهم مستقيم 5"/>
          <p:cNvCxnSpPr/>
          <p:nvPr/>
        </p:nvCxnSpPr>
        <p:spPr>
          <a:xfrm rot="16200000" flipH="1">
            <a:off x="7000892" y="2714620"/>
            <a:ext cx="571504" cy="5715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رابط كسهم مستقيم 7"/>
          <p:cNvCxnSpPr/>
          <p:nvPr/>
        </p:nvCxnSpPr>
        <p:spPr>
          <a:xfrm rot="10800000" flipV="1">
            <a:off x="6072198" y="2714620"/>
            <a:ext cx="928694" cy="5715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رابط كسهم مستقيم 15"/>
          <p:cNvCxnSpPr/>
          <p:nvPr/>
        </p:nvCxnSpPr>
        <p:spPr>
          <a:xfrm rot="16200000" flipH="1">
            <a:off x="2500298" y="2714620"/>
            <a:ext cx="571504" cy="5715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رابط كسهم مستقيم 18"/>
          <p:cNvCxnSpPr/>
          <p:nvPr/>
        </p:nvCxnSpPr>
        <p:spPr>
          <a:xfrm rot="10800000" flipV="1">
            <a:off x="1785918" y="2714620"/>
            <a:ext cx="714380" cy="5715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رابط كسهم مستقيم 25"/>
          <p:cNvCxnSpPr/>
          <p:nvPr/>
        </p:nvCxnSpPr>
        <p:spPr>
          <a:xfrm rot="16200000" flipH="1">
            <a:off x="7572396" y="4071942"/>
            <a:ext cx="571504" cy="1428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رابط كسهم مستقيم 29"/>
          <p:cNvCxnSpPr/>
          <p:nvPr/>
        </p:nvCxnSpPr>
        <p:spPr>
          <a:xfrm rot="10800000" flipV="1">
            <a:off x="6643702" y="3857628"/>
            <a:ext cx="1143008" cy="5715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رابط كسهم مستقيم 34"/>
          <p:cNvCxnSpPr/>
          <p:nvPr/>
        </p:nvCxnSpPr>
        <p:spPr>
          <a:xfrm rot="16200000" flipH="1">
            <a:off x="1714480" y="3929066"/>
            <a:ext cx="571504" cy="4286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رابط كسهم مستقيم 38"/>
          <p:cNvCxnSpPr/>
          <p:nvPr/>
        </p:nvCxnSpPr>
        <p:spPr>
          <a:xfrm rot="10800000" flipV="1">
            <a:off x="1214414" y="3857628"/>
            <a:ext cx="571504" cy="5000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554162"/>
            <a:ext cx="8991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IQ" dirty="0" smtClean="0"/>
              <a:t>تعريفه : هو العقد المشروع ذاتاً ووصفاً ويشترط فيه :</a:t>
            </a:r>
          </a:p>
          <a:p>
            <a:pPr>
              <a:buNone/>
            </a:pPr>
            <a:r>
              <a:rPr lang="ar-IQ" sz="2800" dirty="0" smtClean="0"/>
              <a:t>1- أن يكون صادر من أهله</a:t>
            </a:r>
          </a:p>
          <a:p>
            <a:pPr>
              <a:buNone/>
            </a:pPr>
            <a:r>
              <a:rPr lang="ar-IQ" sz="2800" dirty="0" smtClean="0"/>
              <a:t>2- أن يكون مضاف إلى محل قابل لحكمه</a:t>
            </a:r>
          </a:p>
          <a:p>
            <a:pPr>
              <a:buNone/>
            </a:pPr>
            <a:r>
              <a:rPr lang="ar-IQ" sz="2800" dirty="0" smtClean="0"/>
              <a:t>3- أن يكون له سبب مشروع</a:t>
            </a:r>
          </a:p>
          <a:p>
            <a:pPr>
              <a:buNone/>
            </a:pPr>
            <a:r>
              <a:rPr lang="ar-IQ" sz="2800" dirty="0" smtClean="0"/>
              <a:t>4- أن تكون أوصافه سالمة من الخلل</a:t>
            </a:r>
          </a:p>
          <a:p>
            <a:pPr>
              <a:buNone/>
            </a:pPr>
            <a:r>
              <a:rPr lang="ar-IQ" sz="2800" dirty="0"/>
              <a:t> </a:t>
            </a:r>
            <a:r>
              <a:rPr lang="ar-IQ" sz="2800" dirty="0" smtClean="0"/>
              <a:t>                     </a:t>
            </a:r>
          </a:p>
          <a:p>
            <a:pPr>
              <a:buNone/>
            </a:pPr>
            <a:r>
              <a:rPr lang="ar-IQ" sz="2800" dirty="0"/>
              <a:t> </a:t>
            </a:r>
            <a:r>
              <a:rPr lang="ar-IQ" sz="2800" dirty="0" smtClean="0"/>
              <a:t>    عقد صحيح لازم          عقد صحيح غير لازم  </a:t>
            </a:r>
          </a:p>
          <a:p>
            <a:pPr algn="l">
              <a:buNone/>
            </a:pPr>
            <a:r>
              <a:rPr lang="ar-IQ" sz="1800" dirty="0" smtClean="0"/>
              <a:t> </a:t>
            </a:r>
            <a:r>
              <a:rPr lang="ar-IQ" sz="1800" b="1" dirty="0" smtClean="0"/>
              <a:t>لا يستطيع أحد أن يستقل بفسخه             يستطيع أحد المتعاقدان أو كلاهما أن يستقل بفسخه </a:t>
            </a:r>
          </a:p>
        </p:txBody>
      </p:sp>
      <p:sp>
        <p:nvSpPr>
          <p:cNvPr id="4" name="شكل بيضاوي 3"/>
          <p:cNvSpPr/>
          <p:nvPr/>
        </p:nvSpPr>
        <p:spPr>
          <a:xfrm>
            <a:off x="2071670" y="357166"/>
            <a:ext cx="457203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dirty="0" smtClean="0"/>
              <a:t>العقد الصحيح النافذ</a:t>
            </a:r>
            <a:endParaRPr lang="ar-IQ" sz="2800" dirty="0"/>
          </a:p>
        </p:txBody>
      </p:sp>
      <p:sp>
        <p:nvSpPr>
          <p:cNvPr id="5" name="قوس كبير أيسر 4"/>
          <p:cNvSpPr/>
          <p:nvPr/>
        </p:nvSpPr>
        <p:spPr>
          <a:xfrm rot="5400000">
            <a:off x="5673003" y="3042377"/>
            <a:ext cx="441200" cy="3071834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ar-IQ" sz="2800" dirty="0" smtClean="0"/>
              <a:t>تعريفه : </a:t>
            </a:r>
            <a:r>
              <a:rPr lang="ar-IQ" sz="2400" dirty="0" smtClean="0"/>
              <a:t>هو ما اعتراه عيب من عيوب الإرادة أو كان العاقد محجور أو عند تجاوز النائب لصلاحياته أو في تصرف الفضولي .</a:t>
            </a:r>
          </a:p>
          <a:p>
            <a:pPr algn="ctr"/>
            <a:endParaRPr lang="ar-IQ" sz="2800" dirty="0"/>
          </a:p>
          <a:p>
            <a:pPr algn="ctr"/>
            <a:endParaRPr lang="ar-IQ" sz="2800" dirty="0" smtClean="0"/>
          </a:p>
          <a:p>
            <a:pPr>
              <a:buNone/>
            </a:pPr>
            <a:r>
              <a:rPr lang="ar-IQ" sz="2400" dirty="0"/>
              <a:t> </a:t>
            </a:r>
            <a:r>
              <a:rPr lang="ar-IQ" sz="2400" dirty="0" smtClean="0"/>
              <a:t>تصرف الفضولي              من له حق التمسك         أنواع الإجازة  </a:t>
            </a:r>
          </a:p>
          <a:p>
            <a:pPr>
              <a:buNone/>
            </a:pPr>
            <a:r>
              <a:rPr lang="ar-IQ" sz="1600" b="1" dirty="0" smtClean="0"/>
              <a:t>1- إذا أجاز المالك تصرف الفضولي          </a:t>
            </a:r>
            <a:r>
              <a:rPr lang="ar-IQ" sz="2000" dirty="0" smtClean="0"/>
              <a:t>بالإجازة أو النقض                  ومدتها   </a:t>
            </a:r>
          </a:p>
          <a:p>
            <a:pPr>
              <a:buNone/>
            </a:pPr>
            <a:r>
              <a:rPr lang="ar-IQ" sz="1600" b="1" dirty="0" smtClean="0"/>
              <a:t>2- إذا لم يجز المالك تصرف الفضولي  </a:t>
            </a:r>
          </a:p>
          <a:p>
            <a:pPr>
              <a:buNone/>
            </a:pPr>
            <a:r>
              <a:rPr lang="ar-IQ" sz="1600" b="1" dirty="0" smtClean="0"/>
              <a:t>3- إذا سلم الفضولي المعقود عليه وهلك</a:t>
            </a:r>
            <a:endParaRPr lang="ar-IQ" sz="1400" b="1" dirty="0" smtClean="0"/>
          </a:p>
          <a:p>
            <a:pPr>
              <a:buNone/>
            </a:pPr>
            <a:endParaRPr lang="ar-IQ" dirty="0"/>
          </a:p>
        </p:txBody>
      </p:sp>
      <p:sp>
        <p:nvSpPr>
          <p:cNvPr id="4" name="مخطط انسيابي: استخراج 3"/>
          <p:cNvSpPr/>
          <p:nvPr/>
        </p:nvSpPr>
        <p:spPr>
          <a:xfrm>
            <a:off x="1357290" y="214290"/>
            <a:ext cx="6786610" cy="928694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800" dirty="0" smtClean="0"/>
              <a:t>العقد الصحيح الموقوف</a:t>
            </a:r>
            <a:endParaRPr lang="ar-IQ" sz="2800" dirty="0"/>
          </a:p>
        </p:txBody>
      </p:sp>
      <p:sp>
        <p:nvSpPr>
          <p:cNvPr id="5" name="الرمز &quot;ممنوع&quot; 4"/>
          <p:cNvSpPr/>
          <p:nvPr/>
        </p:nvSpPr>
        <p:spPr>
          <a:xfrm>
            <a:off x="8001024" y="357166"/>
            <a:ext cx="571504" cy="571504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>
              <a:solidFill>
                <a:schemeClr val="tx1"/>
              </a:solidFill>
            </a:endParaRPr>
          </a:p>
        </p:txBody>
      </p:sp>
      <p:sp>
        <p:nvSpPr>
          <p:cNvPr id="6" name="الرمز &quot;ممنوع&quot; 5"/>
          <p:cNvSpPr/>
          <p:nvPr/>
        </p:nvSpPr>
        <p:spPr>
          <a:xfrm rot="19867740">
            <a:off x="642910" y="357166"/>
            <a:ext cx="500066" cy="714380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>
              <a:solidFill>
                <a:schemeClr val="tx1"/>
              </a:solidFill>
            </a:endParaRPr>
          </a:p>
        </p:txBody>
      </p:sp>
      <p:sp>
        <p:nvSpPr>
          <p:cNvPr id="7" name="قوس كبير أيمن 6"/>
          <p:cNvSpPr/>
          <p:nvPr/>
        </p:nvSpPr>
        <p:spPr>
          <a:xfrm rot="16200000">
            <a:off x="4357686" y="71414"/>
            <a:ext cx="714380" cy="585791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2844" y="1600200"/>
            <a:ext cx="8543956" cy="504351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ar-IQ" dirty="0"/>
              <a:t> </a:t>
            </a:r>
            <a:r>
              <a:rPr lang="ar-IQ" dirty="0" smtClean="0"/>
              <a:t>       </a:t>
            </a:r>
          </a:p>
          <a:p>
            <a:pPr algn="l">
              <a:buNone/>
            </a:pPr>
            <a:r>
              <a:rPr lang="ar-IQ" sz="2800" dirty="0"/>
              <a:t> </a:t>
            </a:r>
            <a:r>
              <a:rPr lang="ar-IQ" sz="2800" dirty="0" smtClean="0"/>
              <a:t>              </a:t>
            </a:r>
            <a:r>
              <a:rPr lang="ar-IQ" sz="2400" dirty="0" smtClean="0"/>
              <a:t>هو ما لا </a:t>
            </a:r>
            <a:r>
              <a:rPr lang="ar-IQ" sz="2400" smtClean="0"/>
              <a:t>يصح  أصلاً باعتبار </a:t>
            </a:r>
            <a:r>
              <a:rPr lang="ar-IQ" sz="2400" dirty="0" smtClean="0"/>
              <a:t>ذاته أو وصفاً باعتبار بعض أوصافه الخارجية , فالعقد يكون باطل في أحد الحالات التالية : </a:t>
            </a:r>
          </a:p>
          <a:p>
            <a:pPr algn="l">
              <a:buNone/>
            </a:pPr>
            <a:endParaRPr lang="ar-IQ" sz="2400" dirty="0"/>
          </a:p>
          <a:p>
            <a:pPr>
              <a:buNone/>
            </a:pPr>
            <a:r>
              <a:rPr lang="ar-IQ" sz="2000" dirty="0" smtClean="0"/>
              <a:t>                   </a:t>
            </a:r>
          </a:p>
          <a:p>
            <a:pPr>
              <a:buNone/>
            </a:pPr>
            <a:r>
              <a:rPr lang="ar-IQ" sz="2000" dirty="0" smtClean="0"/>
              <a:t>   خلل في أحد أركان العقد       المعقود عليه مجهول         عدم استيفاء الشكلية  </a:t>
            </a:r>
          </a:p>
          <a:p>
            <a:pPr>
              <a:buNone/>
            </a:pPr>
            <a:endParaRPr lang="ar-IQ" sz="2000" dirty="0"/>
          </a:p>
          <a:p>
            <a:pPr>
              <a:buNone/>
            </a:pPr>
            <a:endParaRPr lang="ar-IQ" sz="2000" dirty="0" smtClean="0"/>
          </a:p>
          <a:p>
            <a:pPr>
              <a:buNone/>
            </a:pPr>
            <a:endParaRPr lang="ar-IQ" sz="2000" dirty="0"/>
          </a:p>
          <a:p>
            <a:pPr>
              <a:buNone/>
            </a:pPr>
            <a:r>
              <a:rPr lang="ar-IQ" sz="2000" dirty="0" smtClean="0"/>
              <a:t>                           انتقاص العقد                                     تحول العقد  </a:t>
            </a:r>
          </a:p>
          <a:p>
            <a:pPr>
              <a:buNone/>
            </a:pPr>
            <a:r>
              <a:rPr lang="ar-IQ" sz="1800" dirty="0" smtClean="0"/>
              <a:t>       </a:t>
            </a:r>
            <a:r>
              <a:rPr lang="ar-IQ" sz="1600" b="1" dirty="0" smtClean="0"/>
              <a:t>1- أن يكون العقد باطل جزئياً                                 1-أن يكون العقد باطل  </a:t>
            </a:r>
          </a:p>
          <a:p>
            <a:pPr>
              <a:buNone/>
            </a:pPr>
            <a:r>
              <a:rPr lang="ar-IQ" sz="1600" b="1" dirty="0" smtClean="0"/>
              <a:t>         2- </a:t>
            </a:r>
            <a:r>
              <a:rPr lang="ar-IQ" sz="1600" b="1" dirty="0" err="1" smtClean="0"/>
              <a:t>ان</a:t>
            </a:r>
            <a:r>
              <a:rPr lang="ar-IQ" sz="1600" b="1" dirty="0" smtClean="0"/>
              <a:t> لا يكون الشق الباطل هو الدافع للتعاقد      2- </a:t>
            </a:r>
            <a:r>
              <a:rPr lang="ar-IQ" sz="1600" b="1" dirty="0" err="1" smtClean="0"/>
              <a:t>ان</a:t>
            </a:r>
            <a:r>
              <a:rPr lang="ar-IQ" sz="1600" b="1" dirty="0" smtClean="0"/>
              <a:t> تتوافر فيه عناصر العقد الجديد  </a:t>
            </a:r>
          </a:p>
          <a:p>
            <a:pPr>
              <a:buNone/>
            </a:pPr>
            <a:r>
              <a:rPr lang="ar-IQ" sz="1600" b="1" dirty="0"/>
              <a:t> </a:t>
            </a:r>
            <a:r>
              <a:rPr lang="ar-IQ" sz="1600" b="1" dirty="0" smtClean="0"/>
              <a:t>        3- </a:t>
            </a:r>
            <a:r>
              <a:rPr lang="ar-IQ" sz="1600" b="1" dirty="0" err="1" smtClean="0"/>
              <a:t>ان</a:t>
            </a:r>
            <a:r>
              <a:rPr lang="ar-IQ" sz="1600" b="1" dirty="0" smtClean="0"/>
              <a:t> يكون العقد قابل للتجزئة                            3- انصراف نية الطرفين لإبرام العقد الجديد</a:t>
            </a:r>
          </a:p>
          <a:p>
            <a:pPr>
              <a:buNone/>
            </a:pPr>
            <a:endParaRPr lang="ar-IQ" sz="2000" dirty="0"/>
          </a:p>
          <a:p>
            <a:pPr>
              <a:buNone/>
            </a:pPr>
            <a:endParaRPr lang="ar-IQ" sz="2400" dirty="0"/>
          </a:p>
        </p:txBody>
      </p:sp>
      <p:sp>
        <p:nvSpPr>
          <p:cNvPr id="4" name="تمرير عمودي 3"/>
          <p:cNvSpPr/>
          <p:nvPr/>
        </p:nvSpPr>
        <p:spPr>
          <a:xfrm>
            <a:off x="2786050" y="285728"/>
            <a:ext cx="3571900" cy="11430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4000" dirty="0" smtClean="0"/>
              <a:t>العقد الباطل</a:t>
            </a:r>
            <a:endParaRPr lang="ar-IQ" sz="4000" dirty="0"/>
          </a:p>
        </p:txBody>
      </p:sp>
      <p:sp>
        <p:nvSpPr>
          <p:cNvPr id="5" name="لا يساوي 4"/>
          <p:cNvSpPr/>
          <p:nvPr/>
        </p:nvSpPr>
        <p:spPr>
          <a:xfrm>
            <a:off x="6715140" y="571480"/>
            <a:ext cx="1414466" cy="571504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>
              <a:solidFill>
                <a:schemeClr val="tx1"/>
              </a:solidFill>
            </a:endParaRPr>
          </a:p>
        </p:txBody>
      </p:sp>
      <p:sp>
        <p:nvSpPr>
          <p:cNvPr id="6" name="لا يساوي 5"/>
          <p:cNvSpPr/>
          <p:nvPr/>
        </p:nvSpPr>
        <p:spPr>
          <a:xfrm>
            <a:off x="1071538" y="500042"/>
            <a:ext cx="1271590" cy="571504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>
              <a:solidFill>
                <a:schemeClr val="tx1"/>
              </a:solidFill>
            </a:endParaRPr>
          </a:p>
        </p:txBody>
      </p:sp>
      <p:sp>
        <p:nvSpPr>
          <p:cNvPr id="7" name="نجمة ذات 24 نقطة 6"/>
          <p:cNvSpPr/>
          <p:nvPr/>
        </p:nvSpPr>
        <p:spPr>
          <a:xfrm>
            <a:off x="6500826" y="2143116"/>
            <a:ext cx="2643174" cy="914400"/>
          </a:xfrm>
          <a:prstGeom prst="star2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3200" dirty="0" smtClean="0"/>
              <a:t>تعريفه</a:t>
            </a:r>
            <a:endParaRPr lang="ar-IQ" sz="3200" dirty="0"/>
          </a:p>
        </p:txBody>
      </p:sp>
      <p:sp>
        <p:nvSpPr>
          <p:cNvPr id="8" name="سهم منحني إلى الأعلى 7"/>
          <p:cNvSpPr/>
          <p:nvPr/>
        </p:nvSpPr>
        <p:spPr>
          <a:xfrm rot="11250846">
            <a:off x="5643570" y="1571612"/>
            <a:ext cx="1785950" cy="71438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>
              <a:solidFill>
                <a:schemeClr val="tx1"/>
              </a:solidFill>
            </a:endParaRPr>
          </a:p>
        </p:txBody>
      </p:sp>
      <p:sp>
        <p:nvSpPr>
          <p:cNvPr id="9" name="قوس كبير أيمن 8"/>
          <p:cNvSpPr/>
          <p:nvPr/>
        </p:nvSpPr>
        <p:spPr>
          <a:xfrm rot="16200000">
            <a:off x="3708459" y="934955"/>
            <a:ext cx="369761" cy="450059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11" name="رابط كسهم مستقيم 10"/>
          <p:cNvCxnSpPr>
            <a:stCxn id="9" idx="1"/>
          </p:cNvCxnSpPr>
          <p:nvPr/>
        </p:nvCxnSpPr>
        <p:spPr>
          <a:xfrm rot="16200000" flipH="1">
            <a:off x="3661166" y="3232546"/>
            <a:ext cx="500066" cy="357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نجمة ذات 24 نقطة 35"/>
          <p:cNvSpPr/>
          <p:nvPr/>
        </p:nvSpPr>
        <p:spPr>
          <a:xfrm>
            <a:off x="7286612" y="4500570"/>
            <a:ext cx="1857388" cy="914400"/>
          </a:xfrm>
          <a:prstGeom prst="star2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3200" dirty="0" smtClean="0"/>
              <a:t>آثاره</a:t>
            </a:r>
            <a:endParaRPr lang="ar-IQ" sz="3200" dirty="0"/>
          </a:p>
        </p:txBody>
      </p:sp>
      <p:sp>
        <p:nvSpPr>
          <p:cNvPr id="37" name="سهم منحني إلى الأعلى 36"/>
          <p:cNvSpPr/>
          <p:nvPr/>
        </p:nvSpPr>
        <p:spPr>
          <a:xfrm rot="10800000">
            <a:off x="5286380" y="4071942"/>
            <a:ext cx="2662864" cy="58557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>
              <a:solidFill>
                <a:schemeClr val="tx1"/>
              </a:solidFill>
            </a:endParaRPr>
          </a:p>
        </p:txBody>
      </p:sp>
      <p:sp>
        <p:nvSpPr>
          <p:cNvPr id="38" name="قوس كبير أيمن 37"/>
          <p:cNvSpPr/>
          <p:nvPr/>
        </p:nvSpPr>
        <p:spPr>
          <a:xfrm rot="16200000">
            <a:off x="3821889" y="2536037"/>
            <a:ext cx="500066" cy="4429132"/>
          </a:xfrm>
          <a:prstGeom prst="rightBrace">
            <a:avLst>
              <a:gd name="adj1" fmla="val 8333"/>
              <a:gd name="adj2" fmla="val 7130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تم بعون الله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2844" y="1600200"/>
            <a:ext cx="8543956" cy="4525963"/>
          </a:xfrm>
        </p:spPr>
        <p:txBody>
          <a:bodyPr>
            <a:normAutofit/>
          </a:bodyPr>
          <a:lstStyle/>
          <a:p>
            <a:r>
              <a:rPr lang="ar-IQ" sz="3600" dirty="0" smtClean="0"/>
              <a:t>أن شاء الله نلتقيكم في محاضرة قادمة من القانون المدني ( الالتزامات) وموضوع ( آثار العقد ) </a:t>
            </a:r>
          </a:p>
          <a:p>
            <a:endParaRPr lang="ar-IQ" sz="3600" dirty="0"/>
          </a:p>
          <a:p>
            <a:endParaRPr lang="ar-IQ" sz="3600" dirty="0" smtClean="0"/>
          </a:p>
          <a:p>
            <a:pPr>
              <a:buNone/>
            </a:pPr>
            <a:r>
              <a:rPr lang="ar-IQ" sz="3600" dirty="0"/>
              <a:t> </a:t>
            </a:r>
            <a:r>
              <a:rPr lang="ar-IQ" sz="3600" dirty="0" smtClean="0"/>
              <a:t>             م.د.صدام بدن رحيمة ألساعدي </a:t>
            </a:r>
            <a:endParaRPr lang="ar-IQ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رحلة">
  <a:themeElements>
    <a:clrScheme name="رحلة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رحلة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143</TotalTime>
  <Words>272</Words>
  <Application>Microsoft Office PowerPoint</Application>
  <PresentationFormat>عرض على الشاشة (3:4)‏</PresentationFormat>
  <Paragraphs>47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رحلة</vt:lpstr>
      <vt:lpstr>محاضرات في القانون المدني قسم القانون المرحلة الثانية</vt:lpstr>
      <vt:lpstr>الشريحة 2</vt:lpstr>
      <vt:lpstr>الشريحة 3</vt:lpstr>
      <vt:lpstr>الشريحة 4</vt:lpstr>
      <vt:lpstr>الشريحة 5</vt:lpstr>
      <vt:lpstr>تم بعون الله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 في القانون المدني قسم القانون المرحلة الثانية</dc:title>
  <dc:creator>ALMUSTAFA</dc:creator>
  <cp:lastModifiedBy>ALMUSTAFA</cp:lastModifiedBy>
  <cp:revision>17</cp:revision>
  <dcterms:created xsi:type="dcterms:W3CDTF">2021-01-18T04:06:52Z</dcterms:created>
  <dcterms:modified xsi:type="dcterms:W3CDTF">2021-02-05T19:06:26Z</dcterms:modified>
</cp:coreProperties>
</file>