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DEC-D9D7-47A0-BD28-55CB9E28A356}" type="datetimeFigureOut">
              <a:rPr lang="ar-IQ" smtClean="0"/>
              <a:pPr/>
              <a:t>20/05/1442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68A1-92A4-4E4C-8409-C04F6F55C2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DEC-D9D7-47A0-BD28-55CB9E28A356}" type="datetimeFigureOut">
              <a:rPr lang="ar-IQ" smtClean="0"/>
              <a:pPr/>
              <a:t>20/05/1442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68A1-92A4-4E4C-8409-C04F6F55C2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DEC-D9D7-47A0-BD28-55CB9E28A356}" type="datetimeFigureOut">
              <a:rPr lang="ar-IQ" smtClean="0"/>
              <a:pPr/>
              <a:t>20/05/1442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68A1-92A4-4E4C-8409-C04F6F55C2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DEC-D9D7-47A0-BD28-55CB9E28A356}" type="datetimeFigureOut">
              <a:rPr lang="ar-IQ" smtClean="0"/>
              <a:pPr/>
              <a:t>20/05/1442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68A1-92A4-4E4C-8409-C04F6F55C2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DEC-D9D7-47A0-BD28-55CB9E28A356}" type="datetimeFigureOut">
              <a:rPr lang="ar-IQ" smtClean="0"/>
              <a:pPr/>
              <a:t>20/05/1442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68A1-92A4-4E4C-8409-C04F6F55C2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DEC-D9D7-47A0-BD28-55CB9E28A356}" type="datetimeFigureOut">
              <a:rPr lang="ar-IQ" smtClean="0"/>
              <a:pPr/>
              <a:t>20/05/1442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68A1-92A4-4E4C-8409-C04F6F55C2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DEC-D9D7-47A0-BD28-55CB9E28A356}" type="datetimeFigureOut">
              <a:rPr lang="ar-IQ" smtClean="0"/>
              <a:pPr/>
              <a:t>20/05/1442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68A1-92A4-4E4C-8409-C04F6F55C2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DEC-D9D7-47A0-BD28-55CB9E28A356}" type="datetimeFigureOut">
              <a:rPr lang="ar-IQ" smtClean="0"/>
              <a:pPr/>
              <a:t>20/05/1442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68A1-92A4-4E4C-8409-C04F6F55C2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DEC-D9D7-47A0-BD28-55CB9E28A356}" type="datetimeFigureOut">
              <a:rPr lang="ar-IQ" smtClean="0"/>
              <a:pPr/>
              <a:t>20/05/1442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68A1-92A4-4E4C-8409-C04F6F55C2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DEC-D9D7-47A0-BD28-55CB9E28A356}" type="datetimeFigureOut">
              <a:rPr lang="ar-IQ" smtClean="0"/>
              <a:pPr/>
              <a:t>20/05/1442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68A1-92A4-4E4C-8409-C04F6F55C2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DEC-D9D7-47A0-BD28-55CB9E28A356}" type="datetimeFigureOut">
              <a:rPr lang="ar-IQ" smtClean="0"/>
              <a:pPr/>
              <a:t>20/05/1442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5968A1-92A4-4E4C-8409-C04F6F55C2C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DDEDEC-D9D7-47A0-BD28-55CB9E28A356}" type="datetimeFigureOut">
              <a:rPr lang="ar-IQ" smtClean="0"/>
              <a:pPr/>
              <a:t>20/05/1442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5968A1-92A4-4E4C-8409-C04F6F55C2C8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/>
              <a:t>محاضرات في القانون المدني</a:t>
            </a:r>
            <a:br>
              <a:rPr lang="ar-IQ" b="1" dirty="0" smtClean="0"/>
            </a:br>
            <a:r>
              <a:rPr lang="ar-IQ" b="1" dirty="0" smtClean="0"/>
              <a:t>قسم القانون المرحلة الثانية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b="1" dirty="0" smtClean="0">
                <a:solidFill>
                  <a:schemeClr val="bg2">
                    <a:lumMod val="25000"/>
                  </a:schemeClr>
                </a:solidFill>
              </a:rPr>
              <a:t>عنوان المحاضرة</a:t>
            </a:r>
          </a:p>
          <a:p>
            <a:pPr algn="ctr"/>
            <a:r>
              <a:rPr lang="ar-IQ" sz="3200" b="1" dirty="0" smtClean="0">
                <a:solidFill>
                  <a:schemeClr val="bg2">
                    <a:lumMod val="25000"/>
                  </a:schemeClr>
                </a:solidFill>
              </a:rPr>
              <a:t>المحاضرة الخامسة / صحة </a:t>
            </a:r>
            <a:r>
              <a:rPr lang="ar-IQ" sz="3200" b="1" dirty="0" smtClean="0">
                <a:solidFill>
                  <a:schemeClr val="bg2">
                    <a:lumMod val="25000"/>
                  </a:schemeClr>
                </a:solidFill>
              </a:rPr>
              <a:t>التراضي</a:t>
            </a:r>
            <a:endParaRPr lang="ar-IQ" sz="32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ar-IQ" sz="3200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ar-IQ" sz="3200" b="1" dirty="0" smtClean="0">
                <a:solidFill>
                  <a:schemeClr val="bg2">
                    <a:lumMod val="25000"/>
                  </a:schemeClr>
                </a:solidFill>
              </a:rPr>
              <a:t>الأهلية </a:t>
            </a:r>
            <a:r>
              <a:rPr lang="ar-IQ" sz="3200" b="1" smtClean="0">
                <a:solidFill>
                  <a:schemeClr val="bg2">
                    <a:lumMod val="25000"/>
                  </a:schemeClr>
                </a:solidFill>
              </a:rPr>
              <a:t>ومراحل الأهلية)</a:t>
            </a:r>
            <a:endParaRPr lang="ar-IQ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IQ" dirty="0" smtClean="0"/>
              <a:t>حتى يكون التراضي صحيحاً</a:t>
            </a:r>
          </a:p>
          <a:p>
            <a:pPr algn="ctr">
              <a:buNone/>
            </a:pPr>
            <a:endParaRPr lang="ar-IQ" dirty="0" smtClean="0"/>
          </a:p>
          <a:p>
            <a:pPr>
              <a:buNone/>
            </a:pPr>
            <a:r>
              <a:rPr lang="ar-IQ" sz="2000" dirty="0" smtClean="0"/>
              <a:t>         يجب أن يكون المتعاقد كامل الأهلية              </a:t>
            </a:r>
            <a:r>
              <a:rPr lang="ar-IQ" sz="2000" dirty="0" smtClean="0">
                <a:solidFill>
                  <a:srgbClr val="FF0000"/>
                </a:solidFill>
              </a:rPr>
              <a:t>ويجب أن تكون إرادته سالمه من العيوب </a:t>
            </a:r>
            <a:r>
              <a:rPr lang="ar-IQ" sz="2000" dirty="0" smtClean="0"/>
              <a:t> </a:t>
            </a:r>
          </a:p>
          <a:p>
            <a:pPr>
              <a:buNone/>
            </a:pPr>
            <a:r>
              <a:rPr lang="ar-IQ" sz="2000" dirty="0" smtClean="0"/>
              <a:t>              أو على الأقل أن يكون مميزاً  </a:t>
            </a:r>
          </a:p>
          <a:p>
            <a:pPr>
              <a:buNone/>
            </a:pPr>
            <a:r>
              <a:rPr lang="ar-IQ" sz="2000" dirty="0" smtClean="0"/>
              <a:t>                       ( الأهلية )                                           </a:t>
            </a:r>
            <a:r>
              <a:rPr lang="ar-IQ" sz="2000" dirty="0" smtClean="0">
                <a:solidFill>
                  <a:srgbClr val="FF0000"/>
                </a:solidFill>
              </a:rPr>
              <a:t>( عيوب الرضا )  </a:t>
            </a:r>
          </a:p>
          <a:p>
            <a:pPr>
              <a:buNone/>
            </a:pPr>
            <a:r>
              <a:rPr lang="ar-IQ" sz="2000" dirty="0" smtClean="0"/>
              <a:t>     - تعريف الأهلية                                                        </a:t>
            </a:r>
            <a:r>
              <a:rPr lang="ar-IQ" sz="2000" dirty="0" smtClean="0">
                <a:solidFill>
                  <a:srgbClr val="FF0000"/>
                </a:solidFill>
              </a:rPr>
              <a:t>1- الإكراه</a:t>
            </a:r>
          </a:p>
          <a:p>
            <a:pPr>
              <a:buNone/>
            </a:pPr>
            <a:r>
              <a:rPr lang="ar-IQ" sz="2000" dirty="0" smtClean="0"/>
              <a:t>     - أنواع الأهلية                                                          </a:t>
            </a:r>
            <a:r>
              <a:rPr lang="ar-IQ" sz="2000" dirty="0" smtClean="0">
                <a:solidFill>
                  <a:srgbClr val="FF0000"/>
                </a:solidFill>
              </a:rPr>
              <a:t>2- الغلط</a:t>
            </a:r>
          </a:p>
          <a:p>
            <a:pPr>
              <a:buNone/>
            </a:pPr>
            <a:r>
              <a:rPr lang="ar-IQ" sz="2000" dirty="0" smtClean="0"/>
              <a:t>     - العوامل التي تتأثر بها الأهلية                                       </a:t>
            </a:r>
            <a:r>
              <a:rPr lang="ar-IQ" sz="2000" dirty="0" smtClean="0">
                <a:solidFill>
                  <a:srgbClr val="FF0000"/>
                </a:solidFill>
              </a:rPr>
              <a:t> 3- الغبن مع التغرير</a:t>
            </a:r>
          </a:p>
          <a:p>
            <a:pPr>
              <a:buNone/>
            </a:pPr>
            <a:r>
              <a:rPr lang="ar-IQ" sz="2000" dirty="0" smtClean="0"/>
              <a:t>  1- تأثر الأهلية بالسن ( مراحل الأهلية )                               </a:t>
            </a:r>
            <a:r>
              <a:rPr lang="ar-IQ" sz="2000" dirty="0" smtClean="0">
                <a:solidFill>
                  <a:srgbClr val="FF0000"/>
                </a:solidFill>
              </a:rPr>
              <a:t> 4- الاستغلال</a:t>
            </a:r>
          </a:p>
          <a:p>
            <a:pPr>
              <a:buNone/>
            </a:pPr>
            <a:r>
              <a:rPr lang="ar-IQ" sz="2000" dirty="0" smtClean="0"/>
              <a:t>  2- تأثر الأهلية بسلامة العقل (عوارض الأهلية )</a:t>
            </a:r>
          </a:p>
          <a:p>
            <a:pPr>
              <a:buNone/>
            </a:pPr>
            <a:r>
              <a:rPr lang="ar-IQ" sz="2000" dirty="0" smtClean="0"/>
              <a:t>  3- تأثر الأهلية بسلامة التدبير ( موانع الأهلية )</a:t>
            </a:r>
          </a:p>
          <a:p>
            <a:pPr>
              <a:buNone/>
            </a:pPr>
            <a:endParaRPr lang="ar-IQ" sz="2000" dirty="0"/>
          </a:p>
        </p:txBody>
      </p:sp>
      <p:sp>
        <p:nvSpPr>
          <p:cNvPr id="4" name="مخطط انسيابي: متعدد المستندات 3"/>
          <p:cNvSpPr/>
          <p:nvPr/>
        </p:nvSpPr>
        <p:spPr>
          <a:xfrm>
            <a:off x="3071802" y="785794"/>
            <a:ext cx="3214710" cy="118758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dirty="0" smtClean="0"/>
              <a:t>مفردات المحاضرة</a:t>
            </a:r>
            <a:endParaRPr lang="ar-IQ" sz="3200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4500562" y="2357430"/>
            <a:ext cx="150019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10800000" flipV="1">
            <a:off x="2857488" y="2357430"/>
            <a:ext cx="171451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          أهلية وجوب                              أهلية أداء 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/>
              <a:t> </a:t>
            </a:r>
            <a:endParaRPr lang="ar-IQ" dirty="0" smtClean="0"/>
          </a:p>
          <a:p>
            <a:pPr>
              <a:buNone/>
            </a:pPr>
            <a:endParaRPr lang="ar-IQ" dirty="0"/>
          </a:p>
          <a:p>
            <a:pPr>
              <a:buNone/>
            </a:pPr>
            <a:r>
              <a:rPr lang="ar-IQ" dirty="0" smtClean="0"/>
              <a:t>1- تصرفات نافعة نفعاً محضاً مثل قبول الهبة أو الهدية</a:t>
            </a:r>
          </a:p>
          <a:p>
            <a:pPr>
              <a:buNone/>
            </a:pPr>
            <a:r>
              <a:rPr lang="ar-IQ" dirty="0" smtClean="0"/>
              <a:t>2- تصرفات ضارة ضرراً محضاً مثل التبرع للغير</a:t>
            </a:r>
          </a:p>
          <a:p>
            <a:pPr>
              <a:buNone/>
            </a:pPr>
            <a:r>
              <a:rPr lang="ar-IQ" dirty="0" smtClean="0"/>
              <a:t>3- تصرفات دائرة بين النفع والضرر مثل البيع والرهن</a:t>
            </a:r>
            <a:endParaRPr lang="ar-IQ" dirty="0"/>
          </a:p>
        </p:txBody>
      </p:sp>
      <p:sp>
        <p:nvSpPr>
          <p:cNvPr id="4" name="شريط منحني إلى الأسفل 3"/>
          <p:cNvSpPr/>
          <p:nvPr/>
        </p:nvSpPr>
        <p:spPr>
          <a:xfrm>
            <a:off x="2714612" y="714356"/>
            <a:ext cx="3857652" cy="1143008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/>
              <a:t>الأهلية</a:t>
            </a:r>
            <a:endParaRPr lang="ar-IQ" sz="3200" b="1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4572000" y="1785926"/>
            <a:ext cx="1714512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>
            <a:stCxn id="4" idx="2"/>
          </p:cNvCxnSpPr>
          <p:nvPr/>
        </p:nvCxnSpPr>
        <p:spPr>
          <a:xfrm rot="5400000">
            <a:off x="3536149" y="1321579"/>
            <a:ext cx="571504" cy="1643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تمرير أفقي 16"/>
          <p:cNvSpPr/>
          <p:nvPr/>
        </p:nvSpPr>
        <p:spPr>
          <a:xfrm>
            <a:off x="4929190" y="3286124"/>
            <a:ext cx="357190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/>
              <a:t>تنقسم التصرفات القانونية من حيث الأهلية إلى </a:t>
            </a:r>
            <a:r>
              <a:rPr lang="ar-IQ" sz="1600" dirty="0" smtClean="0"/>
              <a:t>:</a:t>
            </a:r>
            <a:endParaRPr lang="ar-IQ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/>
          </a:p>
          <a:p>
            <a:endParaRPr lang="ar-IQ" sz="2000" dirty="0" smtClean="0"/>
          </a:p>
          <a:p>
            <a:pPr>
              <a:buNone/>
            </a:pPr>
            <a:r>
              <a:rPr lang="ar-IQ" sz="2000" dirty="0" smtClean="0"/>
              <a:t>    تأثر الأهلية بالسن               تتأثر الأهلية بسلامة العقل            </a:t>
            </a:r>
            <a:r>
              <a:rPr lang="ar-IQ" sz="2000" dirty="0" err="1" smtClean="0"/>
              <a:t>تتتأثر</a:t>
            </a:r>
            <a:r>
              <a:rPr lang="ar-IQ" sz="2000" dirty="0" smtClean="0"/>
              <a:t> الأهلية بسلامة التدبير</a:t>
            </a:r>
          </a:p>
          <a:p>
            <a:pPr>
              <a:buNone/>
            </a:pPr>
            <a:r>
              <a:rPr lang="ar-IQ" sz="2400" dirty="0" smtClean="0"/>
              <a:t>   (مراحل الأهلية)            (عوارض الأهلية )                (موانع الأهلية)  </a:t>
            </a:r>
          </a:p>
          <a:p>
            <a:pPr>
              <a:buNone/>
            </a:pPr>
            <a:r>
              <a:rPr lang="ar-IQ" sz="2000" dirty="0" smtClean="0"/>
              <a:t>- مرحلة الصغير غير المميز           - المجنون                               - الغيبة</a:t>
            </a:r>
          </a:p>
          <a:p>
            <a:pPr>
              <a:buNone/>
            </a:pPr>
            <a:r>
              <a:rPr lang="ar-IQ" sz="2000" dirty="0" smtClean="0"/>
              <a:t>- مرحلة الصغير المميز                -  المعتوه                                - الحكم بعقوبة جناية  </a:t>
            </a:r>
          </a:p>
          <a:p>
            <a:pPr>
              <a:buNone/>
            </a:pPr>
            <a:r>
              <a:rPr lang="ar-IQ" sz="2000" dirty="0" smtClean="0"/>
              <a:t>- مرحلة البالغ الرشيد                   - السفيه                                  - العاهة المزدوجة  </a:t>
            </a:r>
          </a:p>
          <a:p>
            <a:pPr>
              <a:buNone/>
            </a:pPr>
            <a:r>
              <a:rPr lang="ar-IQ" sz="2000" dirty="0" smtClean="0"/>
              <a:t>                                           - ذو الغفلة</a:t>
            </a:r>
          </a:p>
          <a:p>
            <a:pPr>
              <a:buNone/>
            </a:pPr>
            <a:endParaRPr lang="ar-IQ" dirty="0" smtClean="0"/>
          </a:p>
        </p:txBody>
      </p:sp>
      <p:sp>
        <p:nvSpPr>
          <p:cNvPr id="4" name="شريط إلى الأعلى 3"/>
          <p:cNvSpPr/>
          <p:nvPr/>
        </p:nvSpPr>
        <p:spPr>
          <a:xfrm>
            <a:off x="1643042" y="714356"/>
            <a:ext cx="6143668" cy="114300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/>
              <a:t>العوامل التي تتأثر بها الأهلية</a:t>
            </a:r>
            <a:endParaRPr lang="ar-IQ" sz="2400" b="1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5000628" y="1571612"/>
            <a:ext cx="2071702" cy="1643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>
            <a:stCxn id="4" idx="2"/>
          </p:cNvCxnSpPr>
          <p:nvPr/>
        </p:nvCxnSpPr>
        <p:spPr>
          <a:xfrm rot="5400000">
            <a:off x="3940963" y="2440772"/>
            <a:ext cx="154782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10800000" flipV="1">
            <a:off x="2357422" y="1571612"/>
            <a:ext cx="1785950" cy="1571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857364"/>
            <a:ext cx="8258204" cy="4786346"/>
          </a:xfrm>
        </p:spPr>
        <p:txBody>
          <a:bodyPr>
            <a:normAutofit/>
          </a:bodyPr>
          <a:lstStyle/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 </a:t>
            </a:r>
          </a:p>
          <a:p>
            <a:pPr>
              <a:buNone/>
            </a:pPr>
            <a:r>
              <a:rPr lang="ar-IQ" sz="2000" dirty="0" smtClean="0"/>
              <a:t>(مرحلة معدوم الأهلية)                                                       ( مرحلة ناقص الأهلية) </a:t>
            </a:r>
            <a:r>
              <a:rPr lang="ar-IQ" sz="1800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ar-IQ" sz="1800" b="1" dirty="0" smtClean="0"/>
              <a:t>تبدأ منذ الولادة إلى دون السبع سنوات                     سن التمييز هي منذ إتمامه 7سنوات إلى دون 18 </a:t>
            </a:r>
          </a:p>
          <a:p>
            <a:pPr>
              <a:buFont typeface="Arial" charset="0"/>
              <a:buChar char="•"/>
            </a:pPr>
            <a:r>
              <a:rPr lang="ar-IQ" sz="1800" b="1" dirty="0" smtClean="0"/>
              <a:t>لا يستطيع مباشرة التصرفات القانونية بنفسه                   * تصرفات الصغير المميز على ثلاث أنواع:</a:t>
            </a:r>
          </a:p>
          <a:p>
            <a:pPr>
              <a:buFont typeface="Arial" charset="0"/>
              <a:buChar char="•"/>
            </a:pPr>
            <a:r>
              <a:rPr lang="ar-IQ" sz="1800" b="1" dirty="0" smtClean="0"/>
              <a:t>ولي الصغير ووصيه هو من يباشر التصرفات                  1- تصرفات معتبرة مثل قبول الهبة                     </a:t>
            </a:r>
          </a:p>
          <a:p>
            <a:pPr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                                         2- تصرفات باطلة مثل الإبراء      </a:t>
            </a:r>
          </a:p>
          <a:p>
            <a:pPr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                                         3- تصرفات موقوفة مثل البيع والإيجار     </a:t>
            </a:r>
          </a:p>
          <a:p>
            <a:pPr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( مرحلة كامل الأهلية)                                  * الصغير المأذون                                  </a:t>
            </a:r>
          </a:p>
          <a:p>
            <a:pPr>
              <a:buNone/>
            </a:pPr>
            <a:r>
              <a:rPr lang="ar-IQ" sz="1800" b="1" dirty="0" smtClean="0"/>
              <a:t>سن الرشد هي ثماني عشرة سنة كاملة                                - شروط الإذن بالتجارة : </a:t>
            </a:r>
          </a:p>
          <a:p>
            <a:pPr>
              <a:buNone/>
            </a:pPr>
            <a:r>
              <a:rPr lang="ar-IQ" sz="1800" b="1" dirty="0" smtClean="0"/>
              <a:t> أذا بلغ الصغير هذه السن غير مجنون ولا معتوه انتهت الولاية عليه   _ أن يصدر ترخيص من المحكمة للولي   </a:t>
            </a:r>
          </a:p>
          <a:p>
            <a:pPr>
              <a:buNone/>
            </a:pPr>
            <a:r>
              <a:rPr lang="ar-IQ" sz="1800" b="1" dirty="0" smtClean="0"/>
              <a:t>                                                                                 _ أن يكون سن الصغير 15 سنة  </a:t>
            </a:r>
          </a:p>
          <a:p>
            <a:pPr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                                               _ أن يكون الإذن على جزء من أمواله</a:t>
            </a:r>
            <a:endParaRPr lang="ar-IQ" sz="1800" b="1" dirty="0"/>
          </a:p>
        </p:txBody>
      </p:sp>
      <p:sp>
        <p:nvSpPr>
          <p:cNvPr id="4" name="مخطط انسيابي: محطة طرفية 3"/>
          <p:cNvSpPr/>
          <p:nvPr/>
        </p:nvSpPr>
        <p:spPr>
          <a:xfrm>
            <a:off x="3000364" y="1000108"/>
            <a:ext cx="3286148" cy="714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/>
              <a:t>تأثر الأهلية بالسن</a:t>
            </a:r>
            <a:endParaRPr lang="ar-IQ" sz="3200" b="1" dirty="0"/>
          </a:p>
        </p:txBody>
      </p:sp>
      <p:sp>
        <p:nvSpPr>
          <p:cNvPr id="5" name="مخطط انسيابي: بيانات مخزّنة 4"/>
          <p:cNvSpPr/>
          <p:nvPr/>
        </p:nvSpPr>
        <p:spPr>
          <a:xfrm flipH="1">
            <a:off x="642910" y="1928802"/>
            <a:ext cx="3000396" cy="571504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FFFF00"/>
                </a:solidFill>
              </a:rPr>
              <a:t>2-الصغير المميز</a:t>
            </a:r>
            <a:endParaRPr lang="ar-IQ" sz="2400" b="1" dirty="0">
              <a:solidFill>
                <a:srgbClr val="FFFF00"/>
              </a:solidFill>
            </a:endParaRPr>
          </a:p>
        </p:txBody>
      </p:sp>
      <p:sp>
        <p:nvSpPr>
          <p:cNvPr id="6" name="مخطط انسيابي: بيانات مخزّنة 5"/>
          <p:cNvSpPr/>
          <p:nvPr/>
        </p:nvSpPr>
        <p:spPr>
          <a:xfrm>
            <a:off x="5572132" y="1928802"/>
            <a:ext cx="3071834" cy="64294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rgbClr val="FFFF00"/>
                </a:solidFill>
              </a:rPr>
              <a:t>1- الصغير غير المميز</a:t>
            </a:r>
            <a:endParaRPr lang="ar-IQ" sz="2000" b="1" dirty="0">
              <a:solidFill>
                <a:srgbClr val="FFFF00"/>
              </a:solidFill>
            </a:endParaRPr>
          </a:p>
        </p:txBody>
      </p:sp>
      <p:sp>
        <p:nvSpPr>
          <p:cNvPr id="7" name="موجة مزدوجة 6"/>
          <p:cNvSpPr/>
          <p:nvPr/>
        </p:nvSpPr>
        <p:spPr>
          <a:xfrm>
            <a:off x="5429256" y="4143380"/>
            <a:ext cx="2786082" cy="628648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FFFF00"/>
                </a:solidFill>
              </a:rPr>
              <a:t>3-البالغ الرشيد</a:t>
            </a:r>
            <a:endParaRPr lang="ar-IQ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28802"/>
            <a:ext cx="8186766" cy="49291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sz="1800" dirty="0"/>
          </a:p>
          <a:p>
            <a:pPr>
              <a:buNone/>
            </a:pPr>
            <a:endParaRPr lang="ar-IQ" sz="1800" dirty="0" smtClean="0"/>
          </a:p>
          <a:p>
            <a:pPr>
              <a:buNone/>
            </a:pPr>
            <a:r>
              <a:rPr lang="ar-IQ" sz="1800" dirty="0"/>
              <a:t> </a:t>
            </a:r>
            <a:r>
              <a:rPr lang="ar-IQ" sz="1800" dirty="0" smtClean="0"/>
              <a:t>                                           </a:t>
            </a:r>
            <a:r>
              <a:rPr lang="ar-IQ" sz="1800" b="1" dirty="0" smtClean="0"/>
              <a:t>مجنون مطبق             مجنون غير مطبق</a:t>
            </a:r>
          </a:p>
          <a:p>
            <a:pPr>
              <a:buNone/>
            </a:pPr>
            <a:r>
              <a:rPr lang="ar-IQ" sz="1800" b="1" dirty="0" smtClean="0"/>
              <a:t>                                    حكم الصغير غير المميز             حكم العاقل    </a:t>
            </a:r>
          </a:p>
          <a:p>
            <a:pPr>
              <a:buNone/>
            </a:pPr>
            <a:endParaRPr lang="ar-IQ" sz="1800" dirty="0"/>
          </a:p>
          <a:p>
            <a:pPr>
              <a:buNone/>
            </a:pPr>
            <a:endParaRPr lang="ar-IQ" sz="1800" dirty="0" smtClean="0"/>
          </a:p>
          <a:p>
            <a:pPr>
              <a:buNone/>
            </a:pPr>
            <a:endParaRPr lang="ar-IQ" sz="1800" dirty="0"/>
          </a:p>
          <a:p>
            <a:pPr>
              <a:buNone/>
            </a:pPr>
            <a:r>
              <a:rPr lang="ar-IQ" sz="1800" b="1" dirty="0" smtClean="0"/>
              <a:t>حكمه حكم الصغير المميز                                                                      حكمه حكم الصغير المميز   </a:t>
            </a:r>
          </a:p>
          <a:p>
            <a:pPr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                                                                  وليه المحكمة أو وصيها   </a:t>
            </a:r>
          </a:p>
          <a:p>
            <a:pPr>
              <a:buNone/>
            </a:pPr>
            <a:endParaRPr lang="ar-IQ" sz="1800" dirty="0"/>
          </a:p>
          <a:p>
            <a:pPr>
              <a:buNone/>
            </a:pPr>
            <a:endParaRPr lang="ar-IQ" sz="1800" dirty="0" smtClean="0"/>
          </a:p>
          <a:p>
            <a:pPr>
              <a:buNone/>
            </a:pPr>
            <a:r>
              <a:rPr lang="ar-IQ" sz="1800" dirty="0"/>
              <a:t> </a:t>
            </a:r>
            <a:r>
              <a:rPr lang="ar-IQ" sz="1800" dirty="0" smtClean="0"/>
              <a:t>                                                 </a:t>
            </a:r>
            <a:r>
              <a:rPr lang="ar-IQ" sz="1800" b="1" dirty="0" smtClean="0"/>
              <a:t>حكمه حكم الصغير المميز   </a:t>
            </a:r>
          </a:p>
          <a:p>
            <a:pPr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                                             وليه المحكمة أو وصيها   </a:t>
            </a:r>
          </a:p>
          <a:p>
            <a:pPr>
              <a:buNone/>
            </a:pPr>
            <a:endParaRPr lang="ar-IQ" sz="1800" dirty="0" smtClean="0"/>
          </a:p>
          <a:p>
            <a:pPr>
              <a:buNone/>
            </a:pPr>
            <a:r>
              <a:rPr lang="ar-IQ" sz="1800" dirty="0" smtClean="0"/>
              <a:t>                                                       </a:t>
            </a:r>
            <a:endParaRPr lang="ar-IQ" sz="1800" dirty="0"/>
          </a:p>
        </p:txBody>
      </p:sp>
      <p:sp>
        <p:nvSpPr>
          <p:cNvPr id="4" name="تمرير أفقي 3"/>
          <p:cNvSpPr/>
          <p:nvPr/>
        </p:nvSpPr>
        <p:spPr>
          <a:xfrm>
            <a:off x="2928926" y="714356"/>
            <a:ext cx="3571900" cy="12858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عوارض الأهلية</a:t>
            </a:r>
            <a:endParaRPr lang="ar-IQ" sz="2800" b="1" dirty="0"/>
          </a:p>
        </p:txBody>
      </p:sp>
      <p:sp>
        <p:nvSpPr>
          <p:cNvPr id="5" name="شكل بيضاوي 4"/>
          <p:cNvSpPr/>
          <p:nvPr/>
        </p:nvSpPr>
        <p:spPr>
          <a:xfrm>
            <a:off x="3500430" y="1928802"/>
            <a:ext cx="242889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المجنون</a:t>
            </a:r>
            <a:endParaRPr lang="ar-IQ" sz="2800" b="1" dirty="0"/>
          </a:p>
        </p:txBody>
      </p:sp>
      <p:sp>
        <p:nvSpPr>
          <p:cNvPr id="6" name="شكل بيضاوي 5"/>
          <p:cNvSpPr/>
          <p:nvPr/>
        </p:nvSpPr>
        <p:spPr>
          <a:xfrm>
            <a:off x="6572264" y="3500438"/>
            <a:ext cx="200026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/>
              <a:t>المعتوه</a:t>
            </a:r>
            <a:endParaRPr lang="ar-IQ" sz="2400" b="1" dirty="0"/>
          </a:p>
        </p:txBody>
      </p:sp>
      <p:sp>
        <p:nvSpPr>
          <p:cNvPr id="7" name="شكل بيضاوي 6"/>
          <p:cNvSpPr/>
          <p:nvPr/>
        </p:nvSpPr>
        <p:spPr>
          <a:xfrm>
            <a:off x="571472" y="3286124"/>
            <a:ext cx="185738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السفيه</a:t>
            </a:r>
            <a:endParaRPr lang="ar-IQ" sz="2800" b="1" dirty="0"/>
          </a:p>
        </p:txBody>
      </p:sp>
      <p:sp>
        <p:nvSpPr>
          <p:cNvPr id="8" name="شكل بيضاوي 7"/>
          <p:cNvSpPr/>
          <p:nvPr/>
        </p:nvSpPr>
        <p:spPr>
          <a:xfrm>
            <a:off x="3786182" y="4071942"/>
            <a:ext cx="192882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ذو الغفلة</a:t>
            </a:r>
            <a:endParaRPr lang="ar-IQ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/>
          </a:bodyPr>
          <a:lstStyle/>
          <a:p>
            <a:endParaRPr lang="ar-IQ" dirty="0" smtClean="0"/>
          </a:p>
          <a:p>
            <a:endParaRPr lang="ar-IQ" sz="1800" dirty="0" smtClean="0"/>
          </a:p>
          <a:p>
            <a:r>
              <a:rPr lang="ar-IQ" sz="1800" dirty="0" smtClean="0"/>
              <a:t>- الفرق بين الغائب والمفقود                                 -الحكم بالسجن المؤبد أو المؤقت  </a:t>
            </a:r>
          </a:p>
          <a:p>
            <a:r>
              <a:rPr lang="ar-IQ" sz="1800" dirty="0" smtClean="0"/>
              <a:t>-الإعلان عن حالة المفقود                                   -حرمان المحكوم عليه من أعمال الإدارة والتصرف </a:t>
            </a:r>
          </a:p>
          <a:p>
            <a:r>
              <a:rPr lang="ar-IQ" sz="1800" dirty="0" smtClean="0"/>
              <a:t>-</a:t>
            </a:r>
            <a:r>
              <a:rPr lang="ar-IQ" sz="1800" dirty="0" err="1" smtClean="0"/>
              <a:t>اذا</a:t>
            </a:r>
            <a:r>
              <a:rPr lang="ar-IQ" sz="1800" dirty="0" smtClean="0"/>
              <a:t> لم يكن لهم وكيل يعين لهم قيم                          - يعين له قيم بناءاً على طلب كل ذي مصلحة  </a:t>
            </a:r>
          </a:p>
          <a:p>
            <a:r>
              <a:rPr lang="ar-IQ" sz="1800" dirty="0" smtClean="0"/>
              <a:t>-لا يباع من أموالهم إلا ما هو قابل للتلف                   - المحكوم بالإعدام  أيضا يأخذ ذات الحكم  </a:t>
            </a:r>
          </a:p>
          <a:p>
            <a:r>
              <a:rPr lang="ar-IQ" sz="1800" dirty="0" smtClean="0"/>
              <a:t>-تنتهي الغيبة بزوال سببها </a:t>
            </a:r>
          </a:p>
          <a:p>
            <a:r>
              <a:rPr lang="ar-IQ" sz="1800" dirty="0" smtClean="0"/>
              <a:t>- يحكم بموت المفقود بوجود دليل قاطع أو مرور 4 سنوات </a:t>
            </a:r>
          </a:p>
          <a:p>
            <a:r>
              <a:rPr lang="ar-IQ" sz="1800" dirty="0" smtClean="0"/>
              <a:t>أو </a:t>
            </a:r>
            <a:r>
              <a:rPr lang="ar-IQ" sz="1800" dirty="0" err="1" smtClean="0"/>
              <a:t>اذا</a:t>
            </a:r>
            <a:r>
              <a:rPr lang="ar-IQ" sz="1800" dirty="0" smtClean="0"/>
              <a:t> فقد بظروف يفترض فيها هلاكه ومرت سنتان </a:t>
            </a:r>
          </a:p>
          <a:p>
            <a:endParaRPr lang="ar-IQ" sz="1800" dirty="0" smtClean="0"/>
          </a:p>
          <a:p>
            <a:endParaRPr lang="ar-IQ" sz="1800" dirty="0" smtClean="0"/>
          </a:p>
          <a:p>
            <a:r>
              <a:rPr lang="ar-IQ" sz="1800" dirty="0" smtClean="0"/>
              <a:t>                                                                  -اجتماع عاهتين من ( الصم – البكم – العمى )</a:t>
            </a:r>
          </a:p>
          <a:p>
            <a:r>
              <a:rPr lang="ar-IQ" sz="1800" dirty="0" smtClean="0"/>
              <a:t>                                                                  - أن يتعذر عليه التعبير عن إرادته     </a:t>
            </a:r>
            <a:endParaRPr lang="ar-IQ" sz="1800" dirty="0"/>
          </a:p>
        </p:txBody>
      </p:sp>
      <p:sp>
        <p:nvSpPr>
          <p:cNvPr id="4" name="تمرير عمودي 3"/>
          <p:cNvSpPr/>
          <p:nvPr/>
        </p:nvSpPr>
        <p:spPr>
          <a:xfrm>
            <a:off x="3000364" y="714356"/>
            <a:ext cx="3143272" cy="1143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موانع الأهلية</a:t>
            </a:r>
            <a:endParaRPr lang="ar-IQ" sz="2800" b="1" dirty="0"/>
          </a:p>
        </p:txBody>
      </p:sp>
      <p:sp>
        <p:nvSpPr>
          <p:cNvPr id="5" name="زاوية مطوية 4"/>
          <p:cNvSpPr/>
          <p:nvPr/>
        </p:nvSpPr>
        <p:spPr>
          <a:xfrm>
            <a:off x="6286512" y="2000240"/>
            <a:ext cx="2143140" cy="78581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مانع مادي</a:t>
            </a:r>
          </a:p>
          <a:p>
            <a:pPr algn="ctr"/>
            <a:r>
              <a:rPr lang="ar-IQ" sz="2800" b="1" dirty="0" smtClean="0"/>
              <a:t>(الغيبة)</a:t>
            </a:r>
            <a:endParaRPr lang="ar-IQ" sz="2800" b="1" dirty="0"/>
          </a:p>
        </p:txBody>
      </p:sp>
      <p:sp>
        <p:nvSpPr>
          <p:cNvPr id="6" name="زاوية مطوية 5"/>
          <p:cNvSpPr/>
          <p:nvPr/>
        </p:nvSpPr>
        <p:spPr>
          <a:xfrm>
            <a:off x="1285852" y="2000240"/>
            <a:ext cx="2286016" cy="71438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/>
              <a:t>مانع قانوني</a:t>
            </a:r>
          </a:p>
          <a:p>
            <a:pPr algn="ctr"/>
            <a:r>
              <a:rPr lang="ar-IQ" sz="2400" b="1" dirty="0" smtClean="0"/>
              <a:t>(الحكم بعقوبة جناية)</a:t>
            </a:r>
            <a:endParaRPr lang="ar-IQ" sz="2400" b="1" dirty="0"/>
          </a:p>
        </p:txBody>
      </p:sp>
      <p:sp>
        <p:nvSpPr>
          <p:cNvPr id="7" name="زاوية مطوية 6"/>
          <p:cNvSpPr/>
          <p:nvPr/>
        </p:nvSpPr>
        <p:spPr>
          <a:xfrm>
            <a:off x="928662" y="4572008"/>
            <a:ext cx="2643206" cy="100013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مانع طبيعي</a:t>
            </a:r>
          </a:p>
          <a:p>
            <a:pPr algn="ctr"/>
            <a:r>
              <a:rPr lang="ar-IQ" sz="2800" b="1" dirty="0" smtClean="0"/>
              <a:t>(العاهة المزدوجة)</a:t>
            </a:r>
            <a:endParaRPr lang="ar-IQ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تم بعون الله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IQ" sz="3200" dirty="0" smtClean="0"/>
              <a:t>أن شاء الله </a:t>
            </a:r>
            <a:r>
              <a:rPr lang="ar-IQ" sz="3200" dirty="0" err="1" smtClean="0"/>
              <a:t>نلتقيكم</a:t>
            </a:r>
            <a:r>
              <a:rPr lang="ar-IQ" sz="3200" dirty="0" smtClean="0"/>
              <a:t> في المحاضرة القادمة من القانون المدني وموضوع ( عيوب الرضا)      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  <a:p>
            <a:pPr>
              <a:buNone/>
            </a:pPr>
            <a:r>
              <a:rPr lang="ar-IQ" dirty="0" smtClean="0"/>
              <a:t>                    م.د. صدام بدن </a:t>
            </a:r>
            <a:r>
              <a:rPr lang="ar-IQ" smtClean="0"/>
              <a:t>رحيمة ألساعدي</a:t>
            </a:r>
            <a:endParaRPr lang="ar-IQ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</TotalTime>
  <Words>539</Words>
  <Application>Microsoft Office PowerPoint</Application>
  <PresentationFormat>عرض على الشاشة (3:4)‏</PresentationFormat>
  <Paragraphs>101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تدفق</vt:lpstr>
      <vt:lpstr>محاضرات في القانون المدني قسم القانون المرحلة الثانية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تم بعون الله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القانون المدني قسم القانون المرحلة الثانية</dc:title>
  <dc:creator>ALMUSTAFA</dc:creator>
  <cp:lastModifiedBy>ALMUSTAFA</cp:lastModifiedBy>
  <cp:revision>35</cp:revision>
  <dcterms:created xsi:type="dcterms:W3CDTF">2020-04-02T18:18:41Z</dcterms:created>
  <dcterms:modified xsi:type="dcterms:W3CDTF">2021-01-03T19:16:12Z</dcterms:modified>
</cp:coreProperties>
</file>