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E2DA8-A331-4722-A511-C3CC8D934C2C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56A0-611D-473B-A0FF-44AB76F104A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E2DA8-A331-4722-A511-C3CC8D934C2C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56A0-611D-473B-A0FF-44AB76F104A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E2DA8-A331-4722-A511-C3CC8D934C2C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56A0-611D-473B-A0FF-44AB76F104A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E2DA8-A331-4722-A511-C3CC8D934C2C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56A0-611D-473B-A0FF-44AB76F104A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E2DA8-A331-4722-A511-C3CC8D934C2C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56A0-611D-473B-A0FF-44AB76F104A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E2DA8-A331-4722-A511-C3CC8D934C2C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56A0-611D-473B-A0FF-44AB76F104A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E2DA8-A331-4722-A511-C3CC8D934C2C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56A0-611D-473B-A0FF-44AB76F104A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E2DA8-A331-4722-A511-C3CC8D934C2C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56A0-611D-473B-A0FF-44AB76F104A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E2DA8-A331-4722-A511-C3CC8D934C2C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56A0-611D-473B-A0FF-44AB76F104A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E2DA8-A331-4722-A511-C3CC8D934C2C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856A0-611D-473B-A0FF-44AB76F104A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14E2DA8-A331-4722-A511-C3CC8D934C2C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29856A0-611D-473B-A0FF-44AB76F104A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4E2DA8-A331-4722-A511-C3CC8D934C2C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29856A0-611D-473B-A0FF-44AB76F104A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5786" y="1357298"/>
            <a:ext cx="7772400" cy="1975104"/>
          </a:xfrm>
        </p:spPr>
        <p:txBody>
          <a:bodyPr/>
          <a:lstStyle/>
          <a:p>
            <a:r>
              <a:rPr lang="ar-IQ" dirty="0" smtClean="0"/>
              <a:t>محاضرات في القانون المدني</a:t>
            </a:r>
            <a:br>
              <a:rPr lang="ar-IQ" dirty="0" smtClean="0"/>
            </a:br>
            <a:r>
              <a:rPr lang="ar-IQ" dirty="0" smtClean="0"/>
              <a:t>قسم القانون المرحلة الثانية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عنوان المحاضرة</a:t>
            </a:r>
          </a:p>
          <a:p>
            <a:pPr algn="ctr"/>
            <a:r>
              <a:rPr lang="ar-IQ"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المحاضرة </a:t>
            </a:r>
            <a:r>
              <a:rPr lang="ar-IQ"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السابعة </a:t>
            </a:r>
            <a:r>
              <a:rPr 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 تكملة أركان العقد</a:t>
            </a:r>
          </a:p>
          <a:p>
            <a:pPr algn="ctr"/>
            <a:r>
              <a:rPr 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(المحل والسبب)</a:t>
            </a:r>
            <a:endParaRPr lang="ar-IQ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643050"/>
            <a:ext cx="8786874" cy="52149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IQ" dirty="0" smtClean="0"/>
              <a:t>                       </a:t>
            </a:r>
            <a:r>
              <a:rPr lang="ar-IQ" sz="1900" dirty="0" smtClean="0"/>
              <a:t>محل العقد</a:t>
            </a:r>
            <a:r>
              <a:rPr lang="ar-IQ" sz="2200" dirty="0" smtClean="0"/>
              <a:t>: </a:t>
            </a:r>
            <a:r>
              <a:rPr lang="ar-IQ" sz="1700" dirty="0" smtClean="0"/>
              <a:t>هو الشيء محل الحق المتفق عليه في العقد   </a:t>
            </a:r>
          </a:p>
          <a:p>
            <a:pPr algn="l">
              <a:buNone/>
            </a:pPr>
            <a:r>
              <a:rPr lang="ar-IQ" sz="1700" dirty="0"/>
              <a:t> </a:t>
            </a:r>
            <a:r>
              <a:rPr lang="ar-IQ" sz="1700" dirty="0" smtClean="0"/>
              <a:t>                                   </a:t>
            </a:r>
            <a:r>
              <a:rPr lang="ar-IQ" sz="1900" dirty="0" smtClean="0"/>
              <a:t>محل الالتزام  </a:t>
            </a:r>
            <a:r>
              <a:rPr lang="ar-IQ" sz="1700" dirty="0" smtClean="0"/>
              <a:t>: هو الأداء الذي يجب على المدين أن يقوم </a:t>
            </a:r>
            <a:r>
              <a:rPr lang="ar-IQ" sz="1700" dirty="0" err="1" smtClean="0"/>
              <a:t>به</a:t>
            </a:r>
            <a:r>
              <a:rPr lang="ar-IQ" sz="1700" dirty="0" smtClean="0"/>
              <a:t> لصالح الدائن والمحل أما أن يكون نقل حق عيني أو القيام بعمل أو الامتناع عن عمل  </a:t>
            </a:r>
          </a:p>
          <a:p>
            <a:pPr algn="l">
              <a:buNone/>
            </a:pPr>
            <a:endParaRPr lang="ar-IQ" sz="2000" dirty="0" smtClean="0"/>
          </a:p>
          <a:p>
            <a:pPr algn="l">
              <a:buNone/>
            </a:pPr>
            <a:endParaRPr lang="ar-IQ" sz="2000" dirty="0"/>
          </a:p>
          <a:p>
            <a:pPr>
              <a:buNone/>
            </a:pPr>
            <a:endParaRPr lang="ar-IQ" sz="2000" dirty="0" smtClean="0"/>
          </a:p>
          <a:p>
            <a:pPr>
              <a:buNone/>
            </a:pPr>
            <a:r>
              <a:rPr lang="ar-IQ" sz="1600" b="1" dirty="0" smtClean="0">
                <a:solidFill>
                  <a:srgbClr val="FF0000"/>
                </a:solidFill>
              </a:rPr>
              <a:t>1- </a:t>
            </a:r>
            <a:r>
              <a:rPr lang="ar-IQ" sz="1400" b="1" dirty="0" smtClean="0">
                <a:solidFill>
                  <a:srgbClr val="FF0000"/>
                </a:solidFill>
              </a:rPr>
              <a:t>أن يكون المحل موجوداً أو ممكناً          </a:t>
            </a:r>
            <a:r>
              <a:rPr lang="ar-IQ" sz="1400" b="1" dirty="0" smtClean="0">
                <a:solidFill>
                  <a:srgbClr val="00B0F0"/>
                </a:solidFill>
              </a:rPr>
              <a:t>2- أن يكون المحل معيناً أو قابل للتعيين</a:t>
            </a:r>
            <a:r>
              <a:rPr lang="ar-IQ" sz="1400" b="1" dirty="0" smtClean="0"/>
              <a:t>          </a:t>
            </a:r>
            <a:r>
              <a:rPr lang="ar-IQ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3 - أن يكون مشروعاً  </a:t>
            </a:r>
            <a:r>
              <a:rPr lang="ar-IQ" sz="1400" b="1" dirty="0" smtClean="0"/>
              <a:t>  </a:t>
            </a:r>
          </a:p>
          <a:p>
            <a:pPr>
              <a:buNone/>
            </a:pPr>
            <a:endParaRPr lang="ar-IQ" sz="1600" b="1" dirty="0"/>
          </a:p>
          <a:p>
            <a:pPr>
              <a:buNone/>
            </a:pPr>
            <a:r>
              <a:rPr lang="ar-IQ" sz="1300" b="1" dirty="0" smtClean="0">
                <a:solidFill>
                  <a:srgbClr val="FF0000"/>
                </a:solidFill>
              </a:rPr>
              <a:t>نقل حق عيني أو القيام بعمل   عملاً أو الامتناع عن عمل    </a:t>
            </a:r>
            <a:r>
              <a:rPr lang="ar-IQ" sz="1300" b="1" dirty="0" smtClean="0">
                <a:solidFill>
                  <a:srgbClr val="00B0F0"/>
                </a:solidFill>
              </a:rPr>
              <a:t>نقل حق عيني    عملاً أو الامتناع عن عمل     </a:t>
            </a:r>
            <a:r>
              <a:rPr lang="ar-IQ" sz="13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لا يخرج عن التعامل   </a:t>
            </a:r>
          </a:p>
          <a:p>
            <a:pPr>
              <a:buNone/>
            </a:pPr>
            <a:endParaRPr lang="ar-IQ" sz="1200" b="1" dirty="0" smtClean="0"/>
          </a:p>
          <a:p>
            <a:pPr>
              <a:buNone/>
            </a:pPr>
            <a:r>
              <a:rPr lang="ar-IQ" sz="1200" b="1" dirty="0" smtClean="0">
                <a:solidFill>
                  <a:srgbClr val="FF0000"/>
                </a:solidFill>
              </a:rPr>
              <a:t>(كنقل ملكية أو كالتزام المؤجر)   ( يجب أن يكون ممكناً)     </a:t>
            </a:r>
            <a:r>
              <a:rPr lang="ar-IQ" sz="1200" b="1" dirty="0" smtClean="0"/>
              <a:t>(</a:t>
            </a:r>
            <a:r>
              <a:rPr lang="ar-IQ" sz="1200" b="1" dirty="0" smtClean="0">
                <a:solidFill>
                  <a:srgbClr val="00B0F0"/>
                </a:solidFill>
              </a:rPr>
              <a:t>المثليات والقيميات)   ( تعيين نافي للجهالة)   </a:t>
            </a:r>
            <a:r>
              <a:rPr lang="ar-IQ" sz="1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بحكم طبيعته   حكم القانون   </a:t>
            </a:r>
          </a:p>
          <a:p>
            <a:r>
              <a:rPr lang="ar-IQ" sz="1200" b="1" dirty="0" smtClean="0">
                <a:solidFill>
                  <a:srgbClr val="FF0000"/>
                </a:solidFill>
              </a:rPr>
              <a:t>يجوز أن يكون المحل ممكنا في المستقبل </a:t>
            </a:r>
          </a:p>
          <a:p>
            <a:r>
              <a:rPr lang="ar-IQ" sz="1200" b="1" dirty="0" smtClean="0">
                <a:solidFill>
                  <a:srgbClr val="FF0000"/>
                </a:solidFill>
              </a:rPr>
              <a:t>الاستثناء التركة المستقبلية</a:t>
            </a:r>
          </a:p>
          <a:p>
            <a:pPr>
              <a:buNone/>
            </a:pPr>
            <a:r>
              <a:rPr lang="ar-IQ" sz="1500" dirty="0"/>
              <a:t> </a:t>
            </a:r>
            <a:r>
              <a:rPr lang="ar-IQ" sz="1500" dirty="0" smtClean="0"/>
              <a:t> </a:t>
            </a:r>
          </a:p>
          <a:p>
            <a:pPr>
              <a:buNone/>
            </a:pPr>
            <a:r>
              <a:rPr lang="ar-IQ" sz="1800" dirty="0"/>
              <a:t> </a:t>
            </a:r>
            <a:r>
              <a:rPr lang="ar-IQ" sz="1800" dirty="0" smtClean="0"/>
              <a:t> </a:t>
            </a:r>
          </a:p>
        </p:txBody>
      </p:sp>
      <p:sp>
        <p:nvSpPr>
          <p:cNvPr id="4" name="شريط إلى الأعلى 3"/>
          <p:cNvSpPr/>
          <p:nvPr/>
        </p:nvSpPr>
        <p:spPr>
          <a:xfrm>
            <a:off x="1643042" y="428604"/>
            <a:ext cx="6000792" cy="1000132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/>
              <a:t>الركن الثاني للعقد</a:t>
            </a:r>
            <a:br>
              <a:rPr lang="ar-IQ" sz="2400" b="1" dirty="0" smtClean="0"/>
            </a:br>
            <a:r>
              <a:rPr lang="ar-IQ" sz="2400" b="1" dirty="0" smtClean="0"/>
              <a:t>(المحل)</a:t>
            </a:r>
            <a:endParaRPr lang="ar-IQ" sz="2400" b="1" dirty="0"/>
          </a:p>
        </p:txBody>
      </p:sp>
      <p:sp>
        <p:nvSpPr>
          <p:cNvPr id="5" name="نجمة ذات 8 نقاط 4"/>
          <p:cNvSpPr/>
          <p:nvPr/>
        </p:nvSpPr>
        <p:spPr>
          <a:xfrm>
            <a:off x="7086592" y="1428736"/>
            <a:ext cx="2057408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None/>
            </a:pPr>
            <a:r>
              <a:rPr lang="ar-IQ" sz="3200" b="1" dirty="0" smtClean="0"/>
              <a:t>المحل</a:t>
            </a:r>
            <a:endParaRPr lang="ar-IQ" sz="3200" b="1" dirty="0"/>
          </a:p>
        </p:txBody>
      </p:sp>
      <p:sp>
        <p:nvSpPr>
          <p:cNvPr id="6" name="سهم منحني إلى الأسفل 5"/>
          <p:cNvSpPr/>
          <p:nvPr/>
        </p:nvSpPr>
        <p:spPr>
          <a:xfrm flipH="1">
            <a:off x="5786446" y="1500174"/>
            <a:ext cx="1143008" cy="285752"/>
          </a:xfrm>
          <a:prstGeom prst="curvedDownArrow">
            <a:avLst>
              <a:gd name="adj1" fmla="val 0"/>
              <a:gd name="adj2" fmla="val 75199"/>
              <a:gd name="adj3" fmla="val 595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cxnSp>
        <p:nvCxnSpPr>
          <p:cNvPr id="10" name="رابط كسهم مستقيم 9"/>
          <p:cNvCxnSpPr/>
          <p:nvPr/>
        </p:nvCxnSpPr>
        <p:spPr>
          <a:xfrm rot="10800000" flipV="1">
            <a:off x="6143636" y="2071678"/>
            <a:ext cx="928694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موجة 13"/>
          <p:cNvSpPr/>
          <p:nvPr/>
        </p:nvSpPr>
        <p:spPr>
          <a:xfrm>
            <a:off x="3143240" y="2857496"/>
            <a:ext cx="2714644" cy="77152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/>
              <a:t>شروط محل العقد</a:t>
            </a:r>
            <a:endParaRPr lang="ar-IQ" sz="2400" b="1" dirty="0"/>
          </a:p>
        </p:txBody>
      </p:sp>
      <p:sp>
        <p:nvSpPr>
          <p:cNvPr id="17" name="قوس ممتلئ 16"/>
          <p:cNvSpPr/>
          <p:nvPr/>
        </p:nvSpPr>
        <p:spPr>
          <a:xfrm>
            <a:off x="6143636" y="4357694"/>
            <a:ext cx="928694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18" name="قوس ممتلئ 17"/>
          <p:cNvSpPr/>
          <p:nvPr/>
        </p:nvSpPr>
        <p:spPr>
          <a:xfrm>
            <a:off x="3143240" y="4286256"/>
            <a:ext cx="914400" cy="42862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19" name="قوس ممتلئ 18"/>
          <p:cNvSpPr/>
          <p:nvPr/>
        </p:nvSpPr>
        <p:spPr>
          <a:xfrm>
            <a:off x="500034" y="4857760"/>
            <a:ext cx="914400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cxnSp>
        <p:nvCxnSpPr>
          <p:cNvPr id="21" name="رابط كسهم مستقيم 20"/>
          <p:cNvCxnSpPr/>
          <p:nvPr/>
        </p:nvCxnSpPr>
        <p:spPr>
          <a:xfrm rot="5400000">
            <a:off x="7286644" y="5000636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rot="5400000">
            <a:off x="5715802" y="499984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 rot="5400000">
            <a:off x="3929852" y="499984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 rot="5400000">
            <a:off x="1036613" y="432118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32"/>
          <p:cNvCxnSpPr/>
          <p:nvPr/>
        </p:nvCxnSpPr>
        <p:spPr>
          <a:xfrm rot="5400000">
            <a:off x="2715406" y="499984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571612"/>
            <a:ext cx="8429684" cy="47839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>للسبب مفاهيم متعددة بتعدد النظريات التي تناولته :   </a:t>
            </a:r>
          </a:p>
          <a:p>
            <a:pPr>
              <a:buNone/>
            </a:pPr>
            <a:endParaRPr lang="ar-IQ" dirty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sz="1500" dirty="0" smtClean="0"/>
              <a:t>هو الغاية أو الغرض المباشر الذي يقصد الملتزم           هو الباعث الدافع أو الغرض غير المباشر الذي يقصد</a:t>
            </a:r>
          </a:p>
          <a:p>
            <a:pPr>
              <a:buNone/>
            </a:pPr>
            <a:r>
              <a:rPr lang="ar-IQ" sz="1500" dirty="0"/>
              <a:t> </a:t>
            </a:r>
            <a:r>
              <a:rPr lang="ar-IQ" sz="1500" dirty="0" smtClean="0"/>
              <a:t>         الوصول إليه من وراء التزامه                                        الملتزم الوصول إليه من وراء التزامه   </a:t>
            </a:r>
          </a:p>
          <a:p>
            <a:pPr>
              <a:buNone/>
            </a:pPr>
            <a:endParaRPr lang="ar-IQ" sz="1600" dirty="0"/>
          </a:p>
          <a:p>
            <a:pPr>
              <a:buNone/>
            </a:pPr>
            <a:endParaRPr lang="ar-IQ" sz="1600" dirty="0" smtClean="0"/>
          </a:p>
          <a:p>
            <a:pPr>
              <a:buNone/>
            </a:pPr>
            <a:r>
              <a:rPr lang="ar-IQ" sz="1600" dirty="0"/>
              <a:t> </a:t>
            </a:r>
            <a:r>
              <a:rPr lang="ar-IQ" sz="1600" dirty="0" smtClean="0"/>
              <a:t>                       </a:t>
            </a:r>
            <a:r>
              <a:rPr lang="ar-IQ" sz="2000" b="1" dirty="0" smtClean="0"/>
              <a:t>نظرية السبب في القانون المدني العراقي   </a:t>
            </a:r>
          </a:p>
          <a:p>
            <a:pPr>
              <a:buNone/>
            </a:pPr>
            <a:r>
              <a:rPr lang="ar-IQ" sz="2000" b="1" dirty="0"/>
              <a:t> </a:t>
            </a:r>
            <a:r>
              <a:rPr lang="ar-IQ" sz="2000" b="1" dirty="0" smtClean="0"/>
              <a:t>                          أخذ المشرع العراقي بالنظريتين معاً   </a:t>
            </a:r>
          </a:p>
          <a:p>
            <a:pPr>
              <a:buNone/>
            </a:pPr>
            <a:r>
              <a:rPr lang="ar-IQ" sz="2000" b="1" dirty="0"/>
              <a:t> </a:t>
            </a:r>
            <a:r>
              <a:rPr lang="ar-IQ" sz="2000" b="1" dirty="0" smtClean="0"/>
              <a:t>    </a:t>
            </a:r>
          </a:p>
          <a:p>
            <a:pPr>
              <a:buNone/>
            </a:pPr>
            <a:r>
              <a:rPr lang="ar-IQ" sz="2000" b="1" dirty="0"/>
              <a:t> </a:t>
            </a:r>
            <a:r>
              <a:rPr lang="ar-IQ" sz="2000" b="1" dirty="0" smtClean="0"/>
              <a:t>                    موجوداً                   صحيح                     مشروع</a:t>
            </a:r>
            <a:endParaRPr lang="ar-IQ" sz="1600" b="1" dirty="0"/>
          </a:p>
        </p:txBody>
      </p:sp>
      <p:sp>
        <p:nvSpPr>
          <p:cNvPr id="4" name="شريط إلى الأعلى 3"/>
          <p:cNvSpPr/>
          <p:nvPr/>
        </p:nvSpPr>
        <p:spPr>
          <a:xfrm>
            <a:off x="2000232" y="428604"/>
            <a:ext cx="5786478" cy="1000132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/>
              <a:t>الركن الثالث للعقد</a:t>
            </a:r>
          </a:p>
          <a:p>
            <a:pPr algn="ctr"/>
            <a:r>
              <a:rPr lang="ar-IQ" sz="2400" b="1" dirty="0" smtClean="0"/>
              <a:t>السبب</a:t>
            </a:r>
            <a:endParaRPr lang="ar-IQ" sz="2400" b="1" dirty="0"/>
          </a:p>
        </p:txBody>
      </p:sp>
      <p:sp>
        <p:nvSpPr>
          <p:cNvPr id="5" name="مخطط انسيابي: بيانات مخزّنة 4"/>
          <p:cNvSpPr/>
          <p:nvPr/>
        </p:nvSpPr>
        <p:spPr>
          <a:xfrm>
            <a:off x="5286380" y="2214554"/>
            <a:ext cx="3214710" cy="71438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النظرية التقليدية</a:t>
            </a:r>
            <a:endParaRPr lang="ar-IQ" sz="2800" b="1" dirty="0"/>
          </a:p>
        </p:txBody>
      </p:sp>
      <p:sp>
        <p:nvSpPr>
          <p:cNvPr id="6" name="مخطط انسيابي: بيانات مخزّنة 5"/>
          <p:cNvSpPr/>
          <p:nvPr/>
        </p:nvSpPr>
        <p:spPr>
          <a:xfrm flipH="1">
            <a:off x="1357290" y="2214554"/>
            <a:ext cx="3143272" cy="684086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النظرية الحديثة</a:t>
            </a:r>
            <a:endParaRPr lang="ar-IQ" sz="2800" b="1" dirty="0"/>
          </a:p>
        </p:txBody>
      </p:sp>
      <p:cxnSp>
        <p:nvCxnSpPr>
          <p:cNvPr id="8" name="رابط كسهم مستقيم 7"/>
          <p:cNvCxnSpPr/>
          <p:nvPr/>
        </p:nvCxnSpPr>
        <p:spPr>
          <a:xfrm rot="16200000" flipH="1">
            <a:off x="3857620" y="3143248"/>
            <a:ext cx="1571636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5400000">
            <a:off x="4250529" y="3107529"/>
            <a:ext cx="1643074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>
            <a:off x="4857752" y="5214950"/>
            <a:ext cx="1357322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rot="10800000" flipV="1">
            <a:off x="2571736" y="5214950"/>
            <a:ext cx="1500198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rot="5400000">
            <a:off x="4215604" y="549990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783560"/>
            <a:ext cx="8643966" cy="48601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IQ" sz="2000" dirty="0" smtClean="0"/>
              <a:t>                                           </a:t>
            </a:r>
            <a:r>
              <a:rPr lang="ar-IQ" sz="2000" dirty="0" smtClean="0">
                <a:solidFill>
                  <a:srgbClr val="FF0000"/>
                </a:solidFill>
              </a:rPr>
              <a:t>يجب الوفاء </a:t>
            </a:r>
            <a:r>
              <a:rPr lang="ar-IQ" sz="2000" dirty="0" err="1" smtClean="0">
                <a:solidFill>
                  <a:srgbClr val="FF0000"/>
                </a:solidFill>
              </a:rPr>
              <a:t>به</a:t>
            </a:r>
            <a:r>
              <a:rPr lang="ar-IQ" sz="2000" dirty="0" smtClean="0">
                <a:solidFill>
                  <a:srgbClr val="FF0000"/>
                </a:solidFill>
              </a:rPr>
              <a:t> مع العقد    </a:t>
            </a:r>
            <a:endParaRPr lang="ar-IQ" sz="2000" dirty="0">
              <a:solidFill>
                <a:srgbClr val="FF0000"/>
              </a:solidFill>
            </a:endParaRPr>
          </a:p>
          <a:p>
            <a:pPr>
              <a:buNone/>
            </a:pPr>
            <a:endParaRPr lang="ar-IQ" sz="1800" dirty="0" smtClean="0"/>
          </a:p>
          <a:p>
            <a:pPr>
              <a:buNone/>
            </a:pPr>
            <a:endParaRPr lang="ar-IQ" sz="1800" dirty="0"/>
          </a:p>
          <a:p>
            <a:pPr>
              <a:buNone/>
            </a:pPr>
            <a:r>
              <a:rPr lang="ar-IQ" sz="1800" dirty="0" smtClean="0"/>
              <a:t>                                                                                  </a:t>
            </a:r>
            <a:r>
              <a:rPr lang="ar-IQ" sz="1200" b="1" dirty="0" smtClean="0">
                <a:solidFill>
                  <a:schemeClr val="accent1"/>
                </a:solidFill>
              </a:rPr>
              <a:t>يصح العقد </a:t>
            </a:r>
            <a:r>
              <a:rPr lang="ar-IQ" sz="1200" b="1" dirty="0" err="1" smtClean="0">
                <a:solidFill>
                  <a:schemeClr val="accent1"/>
                </a:solidFill>
              </a:rPr>
              <a:t>به</a:t>
            </a:r>
            <a:r>
              <a:rPr lang="ar-IQ" sz="1200" b="1" dirty="0" smtClean="0">
                <a:solidFill>
                  <a:schemeClr val="accent1"/>
                </a:solidFill>
              </a:rPr>
              <a:t> ويبطل الشرط وحده</a:t>
            </a:r>
            <a:endParaRPr lang="ar-IQ" sz="1200" b="1" dirty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ar-IQ" sz="1600" dirty="0" smtClean="0"/>
              <a:t>   </a:t>
            </a:r>
            <a:r>
              <a:rPr lang="ar-IQ" sz="1400" dirty="0" smtClean="0">
                <a:solidFill>
                  <a:srgbClr val="FF0000"/>
                </a:solidFill>
              </a:rPr>
              <a:t>مؤكداً </a:t>
            </a:r>
            <a:r>
              <a:rPr lang="ar-IQ" sz="1400" dirty="0" smtClean="0"/>
              <a:t>        </a:t>
            </a:r>
            <a:r>
              <a:rPr lang="ar-IQ" sz="1400" dirty="0" smtClean="0">
                <a:solidFill>
                  <a:srgbClr val="FF0000"/>
                </a:solidFill>
              </a:rPr>
              <a:t>ملائماً </a:t>
            </a:r>
            <a:r>
              <a:rPr lang="ar-IQ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ar-IQ" sz="1400" dirty="0" smtClean="0"/>
              <a:t>       </a:t>
            </a:r>
            <a:r>
              <a:rPr lang="ar-IQ" sz="1400" dirty="0" smtClean="0">
                <a:solidFill>
                  <a:srgbClr val="FF0000"/>
                </a:solidFill>
              </a:rPr>
              <a:t>حسب العرف</a:t>
            </a:r>
            <a:r>
              <a:rPr lang="ar-IQ" sz="1400" dirty="0" smtClean="0"/>
              <a:t>                                                    </a:t>
            </a:r>
            <a:r>
              <a:rPr lang="ar-IQ" sz="1400" dirty="0" smtClean="0">
                <a:solidFill>
                  <a:schemeClr val="accent1"/>
                </a:solidFill>
              </a:rPr>
              <a:t>أذا كان مخالفاً للنظام العام وللآداب</a:t>
            </a:r>
          </a:p>
          <a:p>
            <a:pPr>
              <a:buNone/>
            </a:pPr>
            <a:r>
              <a:rPr lang="ar-IQ" sz="1400" dirty="0" smtClean="0">
                <a:solidFill>
                  <a:srgbClr val="FF0000"/>
                </a:solidFill>
              </a:rPr>
              <a:t>لمقتضى العقد  لمقتضى العقد                                                                        </a:t>
            </a:r>
            <a:r>
              <a:rPr lang="ar-IQ" sz="1400" dirty="0" smtClean="0">
                <a:solidFill>
                  <a:schemeClr val="accent1"/>
                </a:solidFill>
              </a:rPr>
              <a:t>ولم يكن الدافع للتعاقد </a:t>
            </a:r>
          </a:p>
          <a:p>
            <a:pPr>
              <a:buNone/>
            </a:pPr>
            <a:r>
              <a:rPr lang="ar-IQ" sz="1600" dirty="0"/>
              <a:t> </a:t>
            </a:r>
            <a:r>
              <a:rPr lang="ar-IQ" sz="1600" dirty="0" smtClean="0"/>
              <a:t>                                                   </a:t>
            </a:r>
            <a:endParaRPr lang="ar-IQ" sz="1200" dirty="0" smtClean="0"/>
          </a:p>
          <a:p>
            <a:pPr>
              <a:buNone/>
            </a:pPr>
            <a:r>
              <a:rPr lang="ar-IQ" sz="1800" dirty="0"/>
              <a:t> </a:t>
            </a:r>
            <a:r>
              <a:rPr lang="ar-IQ" sz="1800" dirty="0" smtClean="0"/>
              <a:t>                                                          </a:t>
            </a:r>
          </a:p>
          <a:p>
            <a:pPr>
              <a:buNone/>
            </a:pPr>
            <a:endParaRPr lang="ar-IQ" sz="1800" dirty="0"/>
          </a:p>
          <a:p>
            <a:pPr>
              <a:buNone/>
            </a:pPr>
            <a:r>
              <a:rPr lang="ar-IQ" sz="2000" dirty="0" smtClean="0"/>
              <a:t>                            يبطل هو والعقد معاً </a:t>
            </a:r>
          </a:p>
          <a:p>
            <a:pPr>
              <a:buNone/>
            </a:pPr>
            <a:r>
              <a:rPr lang="ar-IQ" sz="2000" dirty="0" smtClean="0"/>
              <a:t>      </a:t>
            </a:r>
            <a:r>
              <a:rPr lang="ar-IQ" sz="1800" dirty="0" smtClean="0"/>
              <a:t>أذا كان مخالفاً للنظام العام وللآداب وكان الدافع للتعاقد</a:t>
            </a:r>
          </a:p>
        </p:txBody>
      </p:sp>
      <p:sp>
        <p:nvSpPr>
          <p:cNvPr id="4" name="موجة مزدوجة 3"/>
          <p:cNvSpPr/>
          <p:nvPr/>
        </p:nvSpPr>
        <p:spPr>
          <a:xfrm>
            <a:off x="3000364" y="142852"/>
            <a:ext cx="3643338" cy="9144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/>
              <a:t>الشروط غير المشروعة في العقد</a:t>
            </a:r>
            <a:endParaRPr lang="ar-IQ" sz="2400" b="1" dirty="0"/>
          </a:p>
        </p:txBody>
      </p:sp>
      <p:sp>
        <p:nvSpPr>
          <p:cNvPr id="5" name="نجمة مكونة من 10 نقاط 4"/>
          <p:cNvSpPr/>
          <p:nvPr/>
        </p:nvSpPr>
        <p:spPr>
          <a:xfrm>
            <a:off x="6786578" y="1285860"/>
            <a:ext cx="1928826" cy="1214446"/>
          </a:xfrm>
          <a:prstGeom prst="star10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/>
                </a:solidFill>
              </a:rPr>
              <a:t>شرط معتبر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6" name="نجمة مكونة من 10 نقاط 5"/>
          <p:cNvSpPr/>
          <p:nvPr/>
        </p:nvSpPr>
        <p:spPr>
          <a:xfrm>
            <a:off x="3786182" y="2714620"/>
            <a:ext cx="1928826" cy="1271590"/>
          </a:xfrm>
          <a:prstGeom prst="star10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/>
              <a:t>شرط لغو</a:t>
            </a:r>
            <a:endParaRPr lang="ar-IQ" sz="2400" b="1" dirty="0"/>
          </a:p>
        </p:txBody>
      </p:sp>
      <p:sp>
        <p:nvSpPr>
          <p:cNvPr id="7" name="نجمة مكونة من 10 نقاط 6"/>
          <p:cNvSpPr/>
          <p:nvPr/>
        </p:nvSpPr>
        <p:spPr>
          <a:xfrm>
            <a:off x="714348" y="4786322"/>
            <a:ext cx="2143140" cy="1200152"/>
          </a:xfrm>
          <a:prstGeom prst="star10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/>
              <a:t>شرط مبطل للعقد</a:t>
            </a:r>
            <a:endParaRPr lang="ar-IQ" sz="2400" b="1" dirty="0"/>
          </a:p>
        </p:txBody>
      </p:sp>
      <p:cxnSp>
        <p:nvCxnSpPr>
          <p:cNvPr id="9" name="رابط كسهم مستقيم 8"/>
          <p:cNvCxnSpPr/>
          <p:nvPr/>
        </p:nvCxnSpPr>
        <p:spPr>
          <a:xfrm rot="16200000" flipH="1">
            <a:off x="8036743" y="2678901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rot="16200000" flipH="1">
            <a:off x="7465240" y="2821777"/>
            <a:ext cx="357191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5400000">
            <a:off x="6643702" y="264318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كسهم مستقيم 39"/>
          <p:cNvCxnSpPr/>
          <p:nvPr/>
        </p:nvCxnSpPr>
        <p:spPr>
          <a:xfrm rot="10800000">
            <a:off x="6000760" y="20716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كسهم مستقيم 44"/>
          <p:cNvCxnSpPr/>
          <p:nvPr/>
        </p:nvCxnSpPr>
        <p:spPr>
          <a:xfrm rot="10800000">
            <a:off x="3214678" y="342900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كسهم مستقيم 48"/>
          <p:cNvCxnSpPr/>
          <p:nvPr/>
        </p:nvCxnSpPr>
        <p:spPr>
          <a:xfrm>
            <a:off x="2786050" y="542926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تم بعون الله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أن شاء الله </a:t>
            </a:r>
            <a:r>
              <a:rPr lang="ar-IQ" dirty="0" err="1" smtClean="0"/>
              <a:t>نلتقيكم</a:t>
            </a:r>
            <a:r>
              <a:rPr lang="ar-IQ" dirty="0" smtClean="0"/>
              <a:t> في محاضرة قادمة من القانون المدني وموضوع (بطلان العقد )    </a:t>
            </a:r>
          </a:p>
          <a:p>
            <a:pPr>
              <a:buNone/>
            </a:pPr>
            <a:endParaRPr lang="ar-IQ" dirty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  <a:p>
            <a:pPr>
              <a:buNone/>
            </a:pPr>
            <a:r>
              <a:rPr lang="ar-IQ" dirty="0" smtClean="0"/>
              <a:t>                 م.د. صدام بدن رحيمة </a:t>
            </a:r>
            <a:r>
              <a:rPr lang="ar-IQ" smtClean="0"/>
              <a:t>الساعدي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228</TotalTime>
  <Words>294</Words>
  <Application>Microsoft Office PowerPoint</Application>
  <PresentationFormat>عرض على الشاشة (3:4)‏</PresentationFormat>
  <Paragraphs>58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حركة</vt:lpstr>
      <vt:lpstr>محاضرات في القانون المدني قسم القانون المرحلة الثانية</vt:lpstr>
      <vt:lpstr>الشريحة 2</vt:lpstr>
      <vt:lpstr>الشريحة 3</vt:lpstr>
      <vt:lpstr>        </vt:lpstr>
      <vt:lpstr>تم بعون الله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القانون المدني قسم القانون المرحلة الثانية</dc:title>
  <dc:creator>ALMUSTAFA</dc:creator>
  <cp:lastModifiedBy>ALMUSTAFA</cp:lastModifiedBy>
  <cp:revision>27</cp:revision>
  <dcterms:created xsi:type="dcterms:W3CDTF">2020-04-03T18:54:44Z</dcterms:created>
  <dcterms:modified xsi:type="dcterms:W3CDTF">2021-02-05T19:05:46Z</dcterms:modified>
</cp:coreProperties>
</file>