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9"/>
  </p:notesMasterIdLst>
  <p:sldIdLst>
    <p:sldId id="256" r:id="rId2"/>
    <p:sldId id="260" r:id="rId3"/>
    <p:sldId id="257" r:id="rId4"/>
    <p:sldId id="258" r:id="rId5"/>
    <p:sldId id="261" r:id="rId6"/>
    <p:sldId id="262" r:id="rId7"/>
    <p:sldId id="25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534062A-CBCE-4956-9151-7E2B66D4D1ED}" type="datetimeFigureOut">
              <a:rPr lang="ar-IQ" smtClean="0"/>
              <a:pPr/>
              <a:t>27/05/1442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4284D18-038D-4C23-BEC6-4241279CC940}"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54284D18-038D-4C23-BEC6-4241279CC940}"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984F5324-07FD-4699-A476-B19231579B1C}"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84F5324-07FD-4699-A476-B19231579B1C}"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84F5324-07FD-4699-A476-B19231579B1C}"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84F5324-07FD-4699-A476-B19231579B1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077A21A-88D4-4CC5-8498-8B7FC126EC7F}" type="datetimeFigureOut">
              <a:rPr lang="ar-IQ" smtClean="0"/>
              <a:pPr/>
              <a:t>27/05/1442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84F5324-07FD-4699-A476-B19231579B1C}"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077A21A-88D4-4CC5-8498-8B7FC126EC7F}" type="datetimeFigureOut">
              <a:rPr lang="ar-IQ" smtClean="0"/>
              <a:pPr/>
              <a:t>27/05/1442</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84F5324-07FD-4699-A476-B19231579B1C}"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b="1" dirty="0" smtClean="0"/>
              <a:t>محاضرات في القانون المدني</a:t>
            </a:r>
            <a:br>
              <a:rPr lang="ar-IQ" b="1" dirty="0" smtClean="0"/>
            </a:br>
            <a:r>
              <a:rPr lang="ar-IQ" b="1" dirty="0" smtClean="0"/>
              <a:t>قسم القانون المرحلة الثانية</a:t>
            </a:r>
            <a:endParaRPr lang="ar-IQ" dirty="0"/>
          </a:p>
        </p:txBody>
      </p:sp>
      <p:sp>
        <p:nvSpPr>
          <p:cNvPr id="3" name="عنوان فرعي 2"/>
          <p:cNvSpPr>
            <a:spLocks noGrp="1"/>
          </p:cNvSpPr>
          <p:nvPr>
            <p:ph type="subTitle" idx="1"/>
          </p:nvPr>
        </p:nvSpPr>
        <p:spPr/>
        <p:txBody>
          <a:bodyPr/>
          <a:lstStyle/>
          <a:p>
            <a:pPr algn="ctr"/>
            <a:r>
              <a:rPr lang="ar-IQ" b="1" dirty="0" smtClean="0">
                <a:solidFill>
                  <a:schemeClr val="tx1">
                    <a:lumMod val="95000"/>
                    <a:lumOff val="5000"/>
                  </a:schemeClr>
                </a:solidFill>
              </a:rPr>
              <a:t>عنوان المحاضرة </a:t>
            </a:r>
          </a:p>
          <a:p>
            <a:pPr algn="ctr"/>
            <a:r>
              <a:rPr lang="ar-IQ" b="1" dirty="0" smtClean="0">
                <a:solidFill>
                  <a:schemeClr val="tx1">
                    <a:lumMod val="95000"/>
                    <a:lumOff val="5000"/>
                  </a:schemeClr>
                </a:solidFill>
              </a:rPr>
              <a:t>المحاضرة السادسة / صحة التراضي / عيوب </a:t>
            </a:r>
            <a:r>
              <a:rPr lang="ar-IQ" b="1" dirty="0" smtClean="0">
                <a:solidFill>
                  <a:schemeClr val="tx1">
                    <a:lumMod val="95000"/>
                    <a:lumOff val="5000"/>
                  </a:schemeClr>
                </a:solidFill>
              </a:rPr>
              <a:t>الرضا</a:t>
            </a:r>
            <a:endParaRPr lang="ar-IQ" b="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lstStyle/>
          <a:p>
            <a:pPr algn="ctr">
              <a:buNone/>
            </a:pPr>
            <a:endParaRPr lang="ar-IQ" dirty="0" smtClean="0"/>
          </a:p>
          <a:p>
            <a:pPr algn="ctr">
              <a:buNone/>
            </a:pPr>
            <a:r>
              <a:rPr lang="ar-IQ" dirty="0" smtClean="0"/>
              <a:t>عيوب الإرادة </a:t>
            </a:r>
          </a:p>
          <a:p>
            <a:pPr algn="ctr">
              <a:buNone/>
            </a:pPr>
            <a:r>
              <a:rPr lang="ar-IQ" dirty="0" smtClean="0"/>
              <a:t>(عيوب الرضا)</a:t>
            </a:r>
          </a:p>
          <a:p>
            <a:pPr algn="ctr">
              <a:buNone/>
            </a:pPr>
            <a:endParaRPr lang="ar-IQ" dirty="0" smtClean="0"/>
          </a:p>
          <a:p>
            <a:pPr algn="ctr">
              <a:buNone/>
            </a:pPr>
            <a:endParaRPr lang="ar-IQ" dirty="0" smtClean="0">
              <a:solidFill>
                <a:srgbClr val="0070C0"/>
              </a:solidFill>
            </a:endParaRPr>
          </a:p>
          <a:p>
            <a:pPr algn="ctr">
              <a:buNone/>
            </a:pPr>
            <a:r>
              <a:rPr lang="ar-IQ" dirty="0" smtClean="0"/>
              <a:t>الإكراه   الغلط    الغبن مع التغرير   الاستغلال</a:t>
            </a:r>
            <a:endParaRPr lang="ar-IQ" dirty="0"/>
          </a:p>
        </p:txBody>
      </p:sp>
      <p:sp>
        <p:nvSpPr>
          <p:cNvPr id="4" name="مخطط انسيابي: متعدد المستندات 3"/>
          <p:cNvSpPr/>
          <p:nvPr/>
        </p:nvSpPr>
        <p:spPr>
          <a:xfrm>
            <a:off x="3000364" y="285728"/>
            <a:ext cx="4143404" cy="9732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مفردات المحاضرة</a:t>
            </a:r>
            <a:endParaRPr lang="ar-IQ" sz="3200" dirty="0"/>
          </a:p>
        </p:txBody>
      </p:sp>
      <p:cxnSp>
        <p:nvCxnSpPr>
          <p:cNvPr id="6" name="رابط كسهم مستقيم 5"/>
          <p:cNvCxnSpPr/>
          <p:nvPr/>
        </p:nvCxnSpPr>
        <p:spPr>
          <a:xfrm>
            <a:off x="5286380" y="3071810"/>
            <a:ext cx="2071702" cy="107157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رابط كسهم مستقيم 9"/>
          <p:cNvCxnSpPr/>
          <p:nvPr/>
        </p:nvCxnSpPr>
        <p:spPr>
          <a:xfrm rot="16200000" flipH="1">
            <a:off x="5250661" y="3107529"/>
            <a:ext cx="1071570" cy="100013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5" name="رابط كسهم مستقيم 14"/>
          <p:cNvCxnSpPr/>
          <p:nvPr/>
        </p:nvCxnSpPr>
        <p:spPr>
          <a:xfrm rot="10800000" flipV="1">
            <a:off x="3286116" y="3000372"/>
            <a:ext cx="2000264" cy="11430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رابط كسهم مستقيم 17"/>
          <p:cNvCxnSpPr/>
          <p:nvPr/>
        </p:nvCxnSpPr>
        <p:spPr>
          <a:xfrm rot="5400000">
            <a:off x="4536281" y="3464719"/>
            <a:ext cx="1214446" cy="2857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lstStyle/>
          <a:p>
            <a:pPr>
              <a:buNone/>
            </a:pPr>
            <a:endParaRPr lang="ar-IQ" dirty="0" smtClean="0"/>
          </a:p>
          <a:p>
            <a:pPr>
              <a:buNone/>
            </a:pPr>
            <a:r>
              <a:rPr lang="ar-IQ" dirty="0"/>
              <a:t> </a:t>
            </a:r>
            <a:r>
              <a:rPr lang="ar-IQ" dirty="0" smtClean="0"/>
              <a:t>                               </a:t>
            </a:r>
            <a:r>
              <a:rPr lang="ar-IQ" sz="2000" dirty="0" smtClean="0"/>
              <a:t>ضغط غير مشروع يقع على أرادة الشخص فيبعث في نفسه رهبه تحمله على التعاقد .فالذي يفسد الرضا ليست الوسائل المادية التي تستعمل في الإكراه بل هي الرهبة التي تقع في نفس المتعاقد.   </a:t>
            </a:r>
          </a:p>
          <a:p>
            <a:pPr>
              <a:buNone/>
            </a:pPr>
            <a:endParaRPr lang="ar-IQ" sz="2000" dirty="0"/>
          </a:p>
          <a:p>
            <a:pPr>
              <a:buNone/>
            </a:pPr>
            <a:endParaRPr lang="ar-IQ" sz="2000" dirty="0"/>
          </a:p>
          <a:p>
            <a:pPr>
              <a:buNone/>
            </a:pPr>
            <a:r>
              <a:rPr lang="ar-IQ" sz="2000" dirty="0" smtClean="0"/>
              <a:t>استعمال وسائل للإكراه تهدد بخطر جسيم محدق   </a:t>
            </a:r>
          </a:p>
          <a:p>
            <a:pPr>
              <a:buNone/>
            </a:pPr>
            <a:endParaRPr lang="ar-IQ" sz="2000" dirty="0" smtClean="0"/>
          </a:p>
          <a:p>
            <a:pPr>
              <a:buNone/>
            </a:pPr>
            <a:endParaRPr lang="ar-IQ" sz="2000" dirty="0"/>
          </a:p>
          <a:p>
            <a:pPr>
              <a:buNone/>
            </a:pPr>
            <a:r>
              <a:rPr lang="ar-IQ" sz="2000" dirty="0" smtClean="0"/>
              <a:t>                           رهبة تحمل على التعاقد   </a:t>
            </a:r>
          </a:p>
          <a:p>
            <a:pPr>
              <a:buNone/>
            </a:pPr>
            <a:endParaRPr lang="ar-IQ" sz="2000" dirty="0"/>
          </a:p>
          <a:p>
            <a:pPr>
              <a:buNone/>
            </a:pPr>
            <a:endParaRPr lang="ar-IQ" dirty="0"/>
          </a:p>
        </p:txBody>
      </p:sp>
      <p:sp>
        <p:nvSpPr>
          <p:cNvPr id="4" name="مخمس عادي 3"/>
          <p:cNvSpPr/>
          <p:nvPr/>
        </p:nvSpPr>
        <p:spPr>
          <a:xfrm>
            <a:off x="3071802" y="428604"/>
            <a:ext cx="4143404" cy="91440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الإكراه</a:t>
            </a:r>
            <a:endParaRPr lang="ar-IQ" sz="3600" b="1" dirty="0"/>
          </a:p>
        </p:txBody>
      </p:sp>
      <p:sp>
        <p:nvSpPr>
          <p:cNvPr id="5" name="انفجار 2 4"/>
          <p:cNvSpPr/>
          <p:nvPr/>
        </p:nvSpPr>
        <p:spPr>
          <a:xfrm>
            <a:off x="5429256" y="1285860"/>
            <a:ext cx="3286148" cy="128588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تعريفه في الفقه الحديث</a:t>
            </a:r>
            <a:endParaRPr lang="ar-IQ" sz="2000" b="1" dirty="0"/>
          </a:p>
        </p:txBody>
      </p:sp>
      <p:sp>
        <p:nvSpPr>
          <p:cNvPr id="7" name="وسيلة شرح على شكل سحابة 6"/>
          <p:cNvSpPr/>
          <p:nvPr/>
        </p:nvSpPr>
        <p:spPr>
          <a:xfrm>
            <a:off x="714348" y="3929066"/>
            <a:ext cx="2714644" cy="1357322"/>
          </a:xfrm>
          <a:prstGeom prst="cloudCallout">
            <a:avLst>
              <a:gd name="adj1" fmla="val 79043"/>
              <a:gd name="adj2" fmla="val -9971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عناصر الإكراه</a:t>
            </a:r>
            <a:endParaRPr lang="ar-IQ" sz="2400" b="1" dirty="0"/>
          </a:p>
        </p:txBody>
      </p:sp>
      <p:cxnSp>
        <p:nvCxnSpPr>
          <p:cNvPr id="9" name="رابط كسهم مستقيم 8"/>
          <p:cNvCxnSpPr>
            <a:stCxn id="7" idx="2"/>
          </p:cNvCxnSpPr>
          <p:nvPr/>
        </p:nvCxnSpPr>
        <p:spPr>
          <a:xfrm flipV="1">
            <a:off x="3426730" y="4214818"/>
            <a:ext cx="1431022" cy="3929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رابط كسهم مستقيم 12"/>
          <p:cNvCxnSpPr>
            <a:stCxn id="7" idx="2"/>
          </p:cNvCxnSpPr>
          <p:nvPr/>
        </p:nvCxnSpPr>
        <p:spPr>
          <a:xfrm>
            <a:off x="3426730" y="4607727"/>
            <a:ext cx="1359584" cy="6786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p:txBody>
          <a:bodyPr>
            <a:normAutofit/>
          </a:bodyPr>
          <a:lstStyle/>
          <a:p>
            <a:pPr algn="ctr">
              <a:buNone/>
            </a:pPr>
            <a:r>
              <a:rPr lang="ar-IQ" sz="2400" dirty="0" smtClean="0"/>
              <a:t>                </a:t>
            </a:r>
            <a:r>
              <a:rPr lang="ar-IQ" sz="2000" dirty="0" smtClean="0"/>
              <a:t>        وهو وهم يقوم في ذهن الشخص يحمله على اعتقاد غير الواقع    ويكون هو الدافع إلى التعاقد                        </a:t>
            </a:r>
            <a:endParaRPr lang="ar-IQ" sz="2400" dirty="0" smtClean="0"/>
          </a:p>
          <a:p>
            <a:pPr algn="ctr">
              <a:buNone/>
            </a:pPr>
            <a:endParaRPr lang="ar-IQ" sz="2400" dirty="0"/>
          </a:p>
          <a:p>
            <a:pPr algn="ctr">
              <a:buNone/>
            </a:pPr>
            <a:endParaRPr lang="ar-IQ" sz="2400" dirty="0"/>
          </a:p>
          <a:p>
            <a:pPr algn="ctr">
              <a:buNone/>
            </a:pPr>
            <a:r>
              <a:rPr lang="ar-IQ" sz="2400" dirty="0" smtClean="0"/>
              <a:t>           </a:t>
            </a:r>
          </a:p>
          <a:p>
            <a:pPr>
              <a:buNone/>
            </a:pPr>
            <a:r>
              <a:rPr lang="ar-IQ" sz="2000" dirty="0"/>
              <a:t> </a:t>
            </a:r>
            <a:r>
              <a:rPr lang="ar-IQ" sz="2000" dirty="0" smtClean="0"/>
              <a:t> 1- أن يكون الغلط جوهرياً  :                       </a:t>
            </a:r>
            <a:r>
              <a:rPr lang="ar-IQ" sz="2000" dirty="0" err="1" smtClean="0"/>
              <a:t>أ</a:t>
            </a:r>
            <a:r>
              <a:rPr lang="ar-IQ" sz="2000" dirty="0" smtClean="0"/>
              <a:t>- الغلط في صفة جوهرية في الشيء</a:t>
            </a:r>
          </a:p>
          <a:p>
            <a:pPr>
              <a:buNone/>
            </a:pPr>
            <a:r>
              <a:rPr lang="ar-IQ" sz="2000" dirty="0"/>
              <a:t> </a:t>
            </a:r>
            <a:r>
              <a:rPr lang="ar-IQ" sz="2000" dirty="0" smtClean="0"/>
              <a:t> 2-  أن يتصل الغلط بعلم المتعاقد الأخر             ب- الغلط في شخص المتعاقد  </a:t>
            </a:r>
          </a:p>
          <a:p>
            <a:pPr>
              <a:buNone/>
            </a:pPr>
            <a:r>
              <a:rPr lang="ar-IQ" sz="2000" dirty="0"/>
              <a:t> </a:t>
            </a:r>
            <a:r>
              <a:rPr lang="ar-IQ" sz="2000" dirty="0" smtClean="0"/>
              <a:t>                                                          ج- الغلط في قيمة الشيء   </a:t>
            </a:r>
          </a:p>
          <a:p>
            <a:pPr>
              <a:buNone/>
            </a:pPr>
            <a:r>
              <a:rPr lang="ar-IQ" sz="2000" dirty="0" smtClean="0"/>
              <a:t>  </a:t>
            </a:r>
            <a:r>
              <a:rPr lang="ar-IQ" sz="1600" dirty="0" smtClean="0"/>
              <a:t>أذا كان الغلط مشتركاً               أذا كان الغلط فردياً           </a:t>
            </a:r>
            <a:r>
              <a:rPr lang="ar-IQ" sz="2000" dirty="0" smtClean="0"/>
              <a:t>د- الغلط في الباعث  </a:t>
            </a:r>
          </a:p>
          <a:p>
            <a:pPr>
              <a:buNone/>
            </a:pPr>
            <a:r>
              <a:rPr lang="ar-IQ" sz="1600" dirty="0"/>
              <a:t> </a:t>
            </a:r>
            <a:r>
              <a:rPr lang="ar-IQ" sz="1600" dirty="0" smtClean="0"/>
              <a:t> أذا كان الطرف الأخر في وسعه العلم بالغلط                      </a:t>
            </a:r>
            <a:r>
              <a:rPr lang="ar-IQ" sz="2000" dirty="0" smtClean="0"/>
              <a:t>هـ- الغلط في القانون                   </a:t>
            </a:r>
            <a:endParaRPr lang="ar-IQ" sz="2000" dirty="0"/>
          </a:p>
        </p:txBody>
      </p:sp>
      <p:sp>
        <p:nvSpPr>
          <p:cNvPr id="4" name="مخمس عادي 3"/>
          <p:cNvSpPr/>
          <p:nvPr/>
        </p:nvSpPr>
        <p:spPr>
          <a:xfrm>
            <a:off x="2928926" y="357166"/>
            <a:ext cx="4429156" cy="91440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الغلط</a:t>
            </a:r>
            <a:endParaRPr lang="ar-IQ" sz="3600" b="1" dirty="0"/>
          </a:p>
        </p:txBody>
      </p:sp>
      <p:sp>
        <p:nvSpPr>
          <p:cNvPr id="5" name="انفجار 1 4"/>
          <p:cNvSpPr/>
          <p:nvPr/>
        </p:nvSpPr>
        <p:spPr>
          <a:xfrm>
            <a:off x="6786578" y="1571612"/>
            <a:ext cx="2143140" cy="107157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تعريف الغلط</a:t>
            </a:r>
            <a:endParaRPr lang="ar-IQ" sz="2000" b="1" dirty="0"/>
          </a:p>
        </p:txBody>
      </p:sp>
      <p:sp>
        <p:nvSpPr>
          <p:cNvPr id="7" name="وسيلة شرح خطية 2 (بلا حدود)‏ 6"/>
          <p:cNvSpPr/>
          <p:nvPr/>
        </p:nvSpPr>
        <p:spPr>
          <a:xfrm flipH="1">
            <a:off x="1285852" y="2928934"/>
            <a:ext cx="2357454" cy="571504"/>
          </a:xfrm>
          <a:prstGeom prst="callout2">
            <a:avLst>
              <a:gd name="adj1" fmla="val 25857"/>
              <a:gd name="adj2" fmla="val -5328"/>
              <a:gd name="adj3" fmla="val 18750"/>
              <a:gd name="adj4" fmla="val -16667"/>
              <a:gd name="adj5" fmla="val 134323"/>
              <a:gd name="adj6" fmla="val -11052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أنواع الغلط الجوهري</a:t>
            </a:r>
            <a:endParaRPr lang="ar-IQ" sz="2400" b="1" dirty="0"/>
          </a:p>
        </p:txBody>
      </p:sp>
      <p:sp>
        <p:nvSpPr>
          <p:cNvPr id="8" name="وسيلة شرح خطية 2 (بلا حدود)‏ 7"/>
          <p:cNvSpPr/>
          <p:nvPr/>
        </p:nvSpPr>
        <p:spPr>
          <a:xfrm>
            <a:off x="6215074" y="2928934"/>
            <a:ext cx="2128846" cy="612648"/>
          </a:xfrm>
          <a:prstGeom prst="callout2">
            <a:avLst>
              <a:gd name="adj1" fmla="val 18750"/>
              <a:gd name="adj2" fmla="val -8333"/>
              <a:gd name="adj3" fmla="val 18750"/>
              <a:gd name="adj4" fmla="val -16667"/>
              <a:gd name="adj5" fmla="val -117226"/>
              <a:gd name="adj6" fmla="val 2308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شروطه</a:t>
            </a:r>
            <a:endParaRPr lang="ar-IQ" sz="2800" b="1" dirty="0"/>
          </a:p>
        </p:txBody>
      </p:sp>
      <p:cxnSp>
        <p:nvCxnSpPr>
          <p:cNvPr id="10" name="رابط كسهم مستقيم 9"/>
          <p:cNvCxnSpPr/>
          <p:nvPr/>
        </p:nvCxnSpPr>
        <p:spPr>
          <a:xfrm>
            <a:off x="6786578" y="4286256"/>
            <a:ext cx="1000132" cy="428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رابط كسهم مستقيم 13"/>
          <p:cNvCxnSpPr/>
          <p:nvPr/>
        </p:nvCxnSpPr>
        <p:spPr>
          <a:xfrm rot="10800000" flipV="1">
            <a:off x="5929322" y="4286256"/>
            <a:ext cx="857256" cy="428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رابط كسهم مستقيم 18"/>
          <p:cNvCxnSpPr/>
          <p:nvPr/>
        </p:nvCxnSpPr>
        <p:spPr>
          <a:xfrm rot="5400000">
            <a:off x="6394463" y="4678371"/>
            <a:ext cx="78581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a:xfrm>
            <a:off x="1214414" y="1447800"/>
            <a:ext cx="7719274" cy="5195910"/>
          </a:xfrm>
        </p:spPr>
        <p:txBody>
          <a:bodyPr>
            <a:noAutofit/>
          </a:bodyPr>
          <a:lstStyle/>
          <a:p>
            <a:pPr algn="l">
              <a:buNone/>
            </a:pPr>
            <a:r>
              <a:rPr lang="ar-IQ" sz="1600" dirty="0" smtClean="0"/>
              <a:t>                    </a:t>
            </a:r>
          </a:p>
          <a:p>
            <a:pPr algn="ctr">
              <a:buNone/>
            </a:pPr>
            <a:r>
              <a:rPr lang="ar-IQ" sz="1600" dirty="0" smtClean="0"/>
              <a:t> </a:t>
            </a:r>
            <a:r>
              <a:rPr lang="ar-IQ" sz="1600" dirty="0" smtClean="0"/>
              <a:t>                             </a:t>
            </a:r>
            <a:r>
              <a:rPr lang="ar-IQ" sz="1800" b="1" dirty="0" smtClean="0"/>
              <a:t>هو </a:t>
            </a:r>
            <a:r>
              <a:rPr lang="ar-IQ" sz="1800" b="1" dirty="0" smtClean="0"/>
              <a:t>استعمال طرق احتيالية توقع المتعاقد الأخر في غلط  يدفعه إلى التعاقد , فالغلط الذي يثيره التدليس هو الذي يعيب الإرادة  </a:t>
            </a:r>
            <a:endParaRPr lang="ar-IQ" sz="1600" b="1" dirty="0" smtClean="0"/>
          </a:p>
          <a:p>
            <a:pPr>
              <a:buNone/>
            </a:pPr>
            <a:endParaRPr lang="ar-IQ" sz="1600" b="1" dirty="0" smtClean="0"/>
          </a:p>
          <a:p>
            <a:pPr algn="ctr">
              <a:buNone/>
            </a:pPr>
            <a:r>
              <a:rPr lang="ar-IQ" sz="1600" b="1" dirty="0" smtClean="0"/>
              <a:t>                                 هو عدم التعادل عند تمام العقد بين ما يدفعه المتعاقد وما يأخذه , والغبن المقصود هنا هو الغبن الفاحش الذي لا يدخل تحت تقويم المقومين   </a:t>
            </a:r>
          </a:p>
          <a:p>
            <a:pPr>
              <a:buNone/>
            </a:pPr>
            <a:endParaRPr lang="ar-IQ" sz="1600" dirty="0" smtClean="0"/>
          </a:p>
          <a:p>
            <a:pPr>
              <a:buNone/>
            </a:pPr>
            <a:r>
              <a:rPr lang="ar-IQ" sz="1600" b="1" dirty="0" smtClean="0"/>
              <a:t>                                                     1- </a:t>
            </a:r>
            <a:r>
              <a:rPr lang="ar-IQ" sz="1800" b="1" dirty="0" smtClean="0"/>
              <a:t>استعمال طرق احتيالية                  </a:t>
            </a:r>
            <a:r>
              <a:rPr lang="ar-IQ" sz="1800" b="1" dirty="0" smtClean="0"/>
              <a:t> </a:t>
            </a:r>
            <a:r>
              <a:rPr lang="ar-IQ" sz="1800" b="1" dirty="0" smtClean="0"/>
              <a:t>عنصر مادي</a:t>
            </a:r>
          </a:p>
          <a:p>
            <a:pPr>
              <a:buNone/>
            </a:pPr>
            <a:r>
              <a:rPr lang="ar-IQ" sz="1800" b="1" dirty="0" smtClean="0"/>
              <a:t>                                                                                                </a:t>
            </a:r>
            <a:r>
              <a:rPr lang="ar-IQ" sz="1800" b="1" dirty="0" smtClean="0"/>
              <a:t>عنصر </a:t>
            </a:r>
            <a:r>
              <a:rPr lang="ar-IQ" sz="1800" b="1" dirty="0" smtClean="0"/>
              <a:t>معنوي</a:t>
            </a:r>
          </a:p>
          <a:p>
            <a:pPr>
              <a:buNone/>
            </a:pPr>
            <a:r>
              <a:rPr lang="ar-IQ" sz="1800" b="1" dirty="0" smtClean="0"/>
              <a:t>                                               </a:t>
            </a:r>
            <a:r>
              <a:rPr lang="ar-IQ" sz="1800" b="1" dirty="0" smtClean="0"/>
              <a:t> </a:t>
            </a:r>
            <a:r>
              <a:rPr lang="ar-IQ" sz="1800" b="1" dirty="0" smtClean="0"/>
              <a:t>2- أن يكون التغرير هو الدافع للتعاقد    </a:t>
            </a:r>
          </a:p>
          <a:p>
            <a:pPr>
              <a:buNone/>
            </a:pPr>
            <a:r>
              <a:rPr lang="ar-IQ" sz="1800" b="1" dirty="0" smtClean="0"/>
              <a:t>                                                </a:t>
            </a:r>
            <a:r>
              <a:rPr lang="ar-IQ" sz="1800" b="1" dirty="0" smtClean="0"/>
              <a:t>3-</a:t>
            </a:r>
            <a:r>
              <a:rPr lang="ar-IQ" sz="1800" b="1" dirty="0" err="1" smtClean="0"/>
              <a:t>ان</a:t>
            </a:r>
            <a:r>
              <a:rPr lang="ar-IQ" sz="1800" b="1" dirty="0" smtClean="0"/>
              <a:t> </a:t>
            </a:r>
            <a:r>
              <a:rPr lang="ar-IQ" sz="1800" b="1" dirty="0" smtClean="0"/>
              <a:t>يصدر التغرير من أحد المتعاقدين أو </a:t>
            </a:r>
            <a:r>
              <a:rPr lang="ar-IQ" sz="1800" b="1" dirty="0" err="1" smtClean="0"/>
              <a:t>ان</a:t>
            </a:r>
            <a:r>
              <a:rPr lang="ar-IQ" sz="1800" b="1" dirty="0" smtClean="0"/>
              <a:t> يعلم </a:t>
            </a:r>
            <a:r>
              <a:rPr lang="ar-IQ" sz="1800" b="1" dirty="0" err="1" smtClean="0"/>
              <a:t>به</a:t>
            </a:r>
            <a:r>
              <a:rPr lang="ar-IQ" sz="1800" b="1" dirty="0" smtClean="0"/>
              <a:t>   </a:t>
            </a:r>
          </a:p>
          <a:p>
            <a:pPr>
              <a:buNone/>
            </a:pPr>
            <a:r>
              <a:rPr lang="ar-IQ" sz="1800" b="1" dirty="0" smtClean="0"/>
              <a:t>                                                </a:t>
            </a:r>
            <a:r>
              <a:rPr lang="ar-IQ" sz="1800" b="1" dirty="0" smtClean="0"/>
              <a:t>4- </a:t>
            </a:r>
            <a:r>
              <a:rPr lang="ar-IQ" sz="1800" b="1" dirty="0" smtClean="0"/>
              <a:t>أن يقترن التغرير بالغبن الفاحش </a:t>
            </a:r>
            <a:endParaRPr lang="ar-IQ" sz="1800" dirty="0"/>
          </a:p>
        </p:txBody>
      </p:sp>
      <p:sp>
        <p:nvSpPr>
          <p:cNvPr id="4" name="نجمة ذات 24 نقطة 3"/>
          <p:cNvSpPr/>
          <p:nvPr/>
        </p:nvSpPr>
        <p:spPr>
          <a:xfrm>
            <a:off x="2285984" y="428604"/>
            <a:ext cx="5786478" cy="914400"/>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t>الغبن مع التغرير</a:t>
            </a:r>
            <a:endParaRPr lang="ar-IQ" sz="3200" b="1" dirty="0"/>
          </a:p>
        </p:txBody>
      </p:sp>
      <p:sp>
        <p:nvSpPr>
          <p:cNvPr id="5" name="شكل بيضاوي 4"/>
          <p:cNvSpPr/>
          <p:nvPr/>
        </p:nvSpPr>
        <p:spPr>
          <a:xfrm>
            <a:off x="7072330" y="1500174"/>
            <a:ext cx="184309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التغرير</a:t>
            </a:r>
          </a:p>
          <a:p>
            <a:pPr algn="ctr"/>
            <a:r>
              <a:rPr lang="ar-IQ" sz="2000" b="1" dirty="0" smtClean="0"/>
              <a:t>(التدليس)</a:t>
            </a:r>
            <a:endParaRPr lang="ar-IQ" sz="2000" b="1" dirty="0"/>
          </a:p>
        </p:txBody>
      </p:sp>
      <p:sp>
        <p:nvSpPr>
          <p:cNvPr id="6" name="شكل بيضاوي 5"/>
          <p:cNvSpPr/>
          <p:nvPr/>
        </p:nvSpPr>
        <p:spPr>
          <a:xfrm>
            <a:off x="7215206" y="2500306"/>
            <a:ext cx="150019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t>الغبن</a:t>
            </a:r>
            <a:endParaRPr lang="ar-IQ" sz="2800" b="1" dirty="0"/>
          </a:p>
        </p:txBody>
      </p:sp>
      <p:sp>
        <p:nvSpPr>
          <p:cNvPr id="7" name="مخطط انسيابي: متعدد المستندات 6"/>
          <p:cNvSpPr/>
          <p:nvPr/>
        </p:nvSpPr>
        <p:spPr>
          <a:xfrm>
            <a:off x="7286644" y="3929066"/>
            <a:ext cx="1428760" cy="90182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شروطه</a:t>
            </a:r>
            <a:endParaRPr lang="ar-IQ" sz="2400" b="1" dirty="0"/>
          </a:p>
        </p:txBody>
      </p:sp>
      <p:cxnSp>
        <p:nvCxnSpPr>
          <p:cNvPr id="9" name="رابط كسهم مستقيم 8"/>
          <p:cNvCxnSpPr>
            <a:stCxn id="7" idx="1"/>
          </p:cNvCxnSpPr>
          <p:nvPr/>
        </p:nvCxnSpPr>
        <p:spPr>
          <a:xfrm rot="10800000">
            <a:off x="5857884" y="3929066"/>
            <a:ext cx="1428760" cy="4509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a:stCxn id="7" idx="1"/>
          </p:cNvCxnSpPr>
          <p:nvPr/>
        </p:nvCxnSpPr>
        <p:spPr>
          <a:xfrm rot="10800000" flipV="1">
            <a:off x="5857884" y="4379980"/>
            <a:ext cx="1428760" cy="120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a:stCxn id="7" idx="1"/>
          </p:cNvCxnSpPr>
          <p:nvPr/>
        </p:nvCxnSpPr>
        <p:spPr>
          <a:xfrm rot="10800000" flipV="1">
            <a:off x="5857884" y="4379980"/>
            <a:ext cx="1428760" cy="406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10800000" flipV="1">
            <a:off x="5857884" y="4429132"/>
            <a:ext cx="135732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rot="10800000">
            <a:off x="2857488" y="378619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p:nvPr/>
        </p:nvCxnSpPr>
        <p:spPr>
          <a:xfrm rot="10800000" flipV="1">
            <a:off x="2857488" y="3786190"/>
            <a:ext cx="85725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p>
        </p:txBody>
      </p:sp>
      <p:sp>
        <p:nvSpPr>
          <p:cNvPr id="3" name="عنصر نائب للمحتوى 2"/>
          <p:cNvSpPr>
            <a:spLocks noGrp="1"/>
          </p:cNvSpPr>
          <p:nvPr>
            <p:ph idx="1"/>
          </p:nvPr>
        </p:nvSpPr>
        <p:spPr>
          <a:xfrm>
            <a:off x="1435608" y="1447800"/>
            <a:ext cx="7498080" cy="5124472"/>
          </a:xfrm>
        </p:spPr>
        <p:txBody>
          <a:bodyPr>
            <a:normAutofit/>
          </a:bodyPr>
          <a:lstStyle/>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sz="1900" dirty="0" smtClean="0"/>
          </a:p>
          <a:p>
            <a:pPr>
              <a:buNone/>
            </a:pPr>
            <a:r>
              <a:rPr lang="ar-IQ" sz="1900" dirty="0" smtClean="0"/>
              <a:t>عنصر موضوعي       </a:t>
            </a:r>
            <a:r>
              <a:rPr lang="ar-IQ" sz="1900" dirty="0" smtClean="0"/>
              <a:t>  عنصر نفسي             عقود معاوضة                 عقود تبرع      ( الغبن )      (حاجة أو طيش أو هوى         للمغبون طلب             للمغبون نقض العقد     </a:t>
            </a:r>
          </a:p>
          <a:p>
            <a:pPr>
              <a:buNone/>
            </a:pPr>
            <a:r>
              <a:rPr lang="ar-IQ" sz="1900" dirty="0" smtClean="0"/>
              <a:t>                </a:t>
            </a:r>
            <a:r>
              <a:rPr lang="ar-IQ" sz="1900" dirty="0" err="1" smtClean="0"/>
              <a:t>او</a:t>
            </a:r>
            <a:r>
              <a:rPr lang="ar-IQ" sz="1900" dirty="0" smtClean="0"/>
              <a:t> عدم خبرة أو ضعف أداك)    </a:t>
            </a:r>
            <a:r>
              <a:rPr lang="ar-IQ" sz="1900" dirty="0" smtClean="0"/>
              <a:t> </a:t>
            </a:r>
            <a:r>
              <a:rPr lang="ar-IQ" sz="1900" dirty="0" smtClean="0"/>
              <a:t>رفع الغبن خلال سنة           خلال سنة</a:t>
            </a:r>
          </a:p>
          <a:p>
            <a:pPr>
              <a:buNone/>
            </a:pPr>
            <a:endParaRPr lang="ar-IQ" dirty="0"/>
          </a:p>
        </p:txBody>
      </p:sp>
      <p:sp>
        <p:nvSpPr>
          <p:cNvPr id="4" name="مكعب 3"/>
          <p:cNvSpPr/>
          <p:nvPr/>
        </p:nvSpPr>
        <p:spPr>
          <a:xfrm>
            <a:off x="3428992" y="214290"/>
            <a:ext cx="3429024" cy="1143008"/>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الاستغلال</a:t>
            </a:r>
            <a:endParaRPr lang="ar-IQ" sz="3200" dirty="0"/>
          </a:p>
        </p:txBody>
      </p:sp>
      <p:sp>
        <p:nvSpPr>
          <p:cNvPr id="5" name="نجمة مكونة من 7 نقاط 4"/>
          <p:cNvSpPr/>
          <p:nvPr/>
        </p:nvSpPr>
        <p:spPr>
          <a:xfrm>
            <a:off x="3857620" y="1428736"/>
            <a:ext cx="2357454" cy="105727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نص المادة (125)</a:t>
            </a:r>
            <a:endParaRPr lang="ar-IQ" sz="2400" b="1" dirty="0"/>
          </a:p>
        </p:txBody>
      </p:sp>
      <p:sp>
        <p:nvSpPr>
          <p:cNvPr id="6" name="وسيلة شرح على شكل سحابة 5"/>
          <p:cNvSpPr/>
          <p:nvPr/>
        </p:nvSpPr>
        <p:spPr>
          <a:xfrm>
            <a:off x="5643570" y="3429000"/>
            <a:ext cx="3000396" cy="969838"/>
          </a:xfrm>
          <a:prstGeom prst="cloudCallout">
            <a:avLst>
              <a:gd name="adj1" fmla="val -76263"/>
              <a:gd name="adj2" fmla="val -15436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عناصر الاستغلال</a:t>
            </a:r>
            <a:endParaRPr lang="ar-IQ" sz="2400" b="1" dirty="0"/>
          </a:p>
        </p:txBody>
      </p:sp>
      <p:sp>
        <p:nvSpPr>
          <p:cNvPr id="7" name="وسيلة شرح على شكل سحابة 6"/>
          <p:cNvSpPr/>
          <p:nvPr/>
        </p:nvSpPr>
        <p:spPr>
          <a:xfrm>
            <a:off x="1928794" y="3429000"/>
            <a:ext cx="2928958" cy="898400"/>
          </a:xfrm>
          <a:prstGeom prst="cloudCallout">
            <a:avLst>
              <a:gd name="adj1" fmla="val 51516"/>
              <a:gd name="adj2" fmla="val -15237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t>جزاء الاستغلال</a:t>
            </a:r>
            <a:endParaRPr lang="ar-IQ" sz="2400" b="1" dirty="0"/>
          </a:p>
        </p:txBody>
      </p:sp>
      <p:cxnSp>
        <p:nvCxnSpPr>
          <p:cNvPr id="9" name="رابط كسهم مستقيم 8"/>
          <p:cNvCxnSpPr>
            <a:stCxn id="6" idx="1"/>
          </p:cNvCxnSpPr>
          <p:nvPr/>
        </p:nvCxnSpPr>
        <p:spPr>
          <a:xfrm rot="16200000" flipH="1">
            <a:off x="7235262" y="4306311"/>
            <a:ext cx="317079" cy="5000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رابط كسهم مستقيم 12"/>
          <p:cNvCxnSpPr/>
          <p:nvPr/>
        </p:nvCxnSpPr>
        <p:spPr>
          <a:xfrm rot="10800000" flipV="1">
            <a:off x="6429388" y="4357694"/>
            <a:ext cx="571504" cy="3571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رابط كسهم مستقيم 17"/>
          <p:cNvCxnSpPr>
            <a:stCxn id="7" idx="1"/>
          </p:cNvCxnSpPr>
          <p:nvPr/>
        </p:nvCxnSpPr>
        <p:spPr>
          <a:xfrm rot="16200000" flipH="1">
            <a:off x="3574102" y="4145613"/>
            <a:ext cx="388441" cy="7500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رابط كسهم مستقيم 22"/>
          <p:cNvCxnSpPr>
            <a:stCxn id="7" idx="1"/>
          </p:cNvCxnSpPr>
          <p:nvPr/>
        </p:nvCxnSpPr>
        <p:spPr>
          <a:xfrm rot="5400000">
            <a:off x="2824004" y="4074176"/>
            <a:ext cx="317003" cy="8215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تم بعون الله</a:t>
            </a:r>
            <a:endParaRPr lang="ar-IQ" b="1" dirty="0"/>
          </a:p>
        </p:txBody>
      </p:sp>
      <p:sp>
        <p:nvSpPr>
          <p:cNvPr id="3" name="عنصر نائب للمحتوى 2"/>
          <p:cNvSpPr>
            <a:spLocks noGrp="1"/>
          </p:cNvSpPr>
          <p:nvPr>
            <p:ph idx="1"/>
          </p:nvPr>
        </p:nvSpPr>
        <p:spPr/>
        <p:txBody>
          <a:bodyPr/>
          <a:lstStyle/>
          <a:p>
            <a:r>
              <a:rPr lang="ar-IQ" sz="2800" dirty="0" smtClean="0"/>
              <a:t>إن شاء الله </a:t>
            </a:r>
            <a:r>
              <a:rPr lang="ar-IQ" sz="2800" dirty="0" err="1" smtClean="0"/>
              <a:t>نلتقيكم</a:t>
            </a:r>
            <a:r>
              <a:rPr lang="ar-IQ" sz="2800" dirty="0" smtClean="0"/>
              <a:t> في محاضرة قادمة من القانون المدني </a:t>
            </a:r>
            <a:r>
              <a:rPr lang="ar-IQ" sz="2800" dirty="0" smtClean="0"/>
              <a:t>وتكملة أركان العقد </a:t>
            </a:r>
            <a:r>
              <a:rPr lang="ar-IQ" sz="2800" dirty="0" smtClean="0"/>
              <a:t>( </a:t>
            </a:r>
            <a:r>
              <a:rPr lang="ar-IQ" sz="2800" dirty="0" smtClean="0"/>
              <a:t>المحل والسبب)   </a:t>
            </a:r>
            <a:endParaRPr lang="ar-IQ" sz="2800" dirty="0" smtClean="0"/>
          </a:p>
          <a:p>
            <a:endParaRPr lang="ar-IQ" dirty="0" smtClean="0"/>
          </a:p>
          <a:p>
            <a:endParaRPr lang="ar-IQ" dirty="0" smtClean="0"/>
          </a:p>
          <a:p>
            <a:endParaRPr lang="ar-IQ" dirty="0" smtClean="0"/>
          </a:p>
          <a:p>
            <a:pPr>
              <a:buNone/>
            </a:pPr>
            <a:r>
              <a:rPr lang="ar-IQ" dirty="0" smtClean="0"/>
              <a:t>             م.د. صدام بدن رحيمة ألساعدي</a:t>
            </a: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TotalTime>
  <Words>334</Words>
  <Application>Microsoft Office PowerPoint</Application>
  <PresentationFormat>عرض على الشاشة (3:4)‏</PresentationFormat>
  <Paragraphs>68</Paragraphs>
  <Slides>7</Slides>
  <Notes>1</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انقلاب</vt:lpstr>
      <vt:lpstr>محاضرات في القانون المدني قسم القانون المرحلة الثانية</vt:lpstr>
      <vt:lpstr>الشريحة 2</vt:lpstr>
      <vt:lpstr>الشريحة 3</vt:lpstr>
      <vt:lpstr>الشريحة 4</vt:lpstr>
      <vt:lpstr>الشريحة 5</vt:lpstr>
      <vt:lpstr>الشريحة 6</vt:lpstr>
      <vt:lpstr>تم بعون الله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القانون المدني قسم القانون المرحلة الثانية</dc:title>
  <dc:creator>ALMUSTAFA</dc:creator>
  <cp:lastModifiedBy>ALMUSTAFA</cp:lastModifiedBy>
  <cp:revision>23</cp:revision>
  <dcterms:created xsi:type="dcterms:W3CDTF">2020-04-02T20:07:38Z</dcterms:created>
  <dcterms:modified xsi:type="dcterms:W3CDTF">2021-01-10T19:48:05Z</dcterms:modified>
</cp:coreProperties>
</file>