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1" r:id="rId3"/>
    <p:sldId id="262" r:id="rId4"/>
    <p:sldId id="263" r:id="rId5"/>
    <p:sldId id="257" r:id="rId6"/>
    <p:sldId id="258" r:id="rId7"/>
    <p:sldId id="259" r:id="rId8"/>
    <p:sldId id="260" r:id="rId9"/>
    <p:sldId id="265" r:id="rId10"/>
    <p:sldId id="266" r:id="rId1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2" d="100"/>
          <a:sy n="72" d="100"/>
        </p:scale>
        <p:origin x="-116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78B0E195-477D-4AE0-898D-DA49BA9CCE6A}" type="datetimeFigureOut">
              <a:rPr lang="ar-IQ" smtClean="0"/>
              <a:t>25/04/1445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93B5827-416F-4C80-8AF2-8C59BF1EDA4C}" type="slidenum">
              <a:rPr lang="ar-IQ" smtClean="0"/>
              <a:t>‹#›</a:t>
            </a:fld>
            <a:endParaRPr lang="ar-IQ"/>
          </a:p>
        </p:txBody>
      </p:sp>
    </p:spTree>
    <p:extLst>
      <p:ext uri="{BB962C8B-B14F-4D97-AF65-F5344CB8AC3E}">
        <p14:creationId xmlns:p14="http://schemas.microsoft.com/office/powerpoint/2010/main" val="779501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8B0E195-477D-4AE0-898D-DA49BA9CCE6A}" type="datetimeFigureOut">
              <a:rPr lang="ar-IQ" smtClean="0"/>
              <a:t>25/04/1445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93B5827-416F-4C80-8AF2-8C59BF1EDA4C}" type="slidenum">
              <a:rPr lang="ar-IQ" smtClean="0"/>
              <a:t>‹#›</a:t>
            </a:fld>
            <a:endParaRPr lang="ar-IQ"/>
          </a:p>
        </p:txBody>
      </p:sp>
    </p:spTree>
    <p:extLst>
      <p:ext uri="{BB962C8B-B14F-4D97-AF65-F5344CB8AC3E}">
        <p14:creationId xmlns:p14="http://schemas.microsoft.com/office/powerpoint/2010/main" val="3403220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8B0E195-477D-4AE0-898D-DA49BA9CCE6A}" type="datetimeFigureOut">
              <a:rPr lang="ar-IQ" smtClean="0"/>
              <a:t>25/04/1445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93B5827-416F-4C80-8AF2-8C59BF1EDA4C}" type="slidenum">
              <a:rPr lang="ar-IQ" smtClean="0"/>
              <a:t>‹#›</a:t>
            </a:fld>
            <a:endParaRPr lang="ar-IQ"/>
          </a:p>
        </p:txBody>
      </p:sp>
    </p:spTree>
    <p:extLst>
      <p:ext uri="{BB962C8B-B14F-4D97-AF65-F5344CB8AC3E}">
        <p14:creationId xmlns:p14="http://schemas.microsoft.com/office/powerpoint/2010/main" val="726565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8B0E195-477D-4AE0-898D-DA49BA9CCE6A}" type="datetimeFigureOut">
              <a:rPr lang="ar-IQ" smtClean="0"/>
              <a:t>25/04/1445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93B5827-416F-4C80-8AF2-8C59BF1EDA4C}" type="slidenum">
              <a:rPr lang="ar-IQ" smtClean="0"/>
              <a:t>‹#›</a:t>
            </a:fld>
            <a:endParaRPr lang="ar-IQ"/>
          </a:p>
        </p:txBody>
      </p:sp>
    </p:spTree>
    <p:extLst>
      <p:ext uri="{BB962C8B-B14F-4D97-AF65-F5344CB8AC3E}">
        <p14:creationId xmlns:p14="http://schemas.microsoft.com/office/powerpoint/2010/main" val="298900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8B0E195-477D-4AE0-898D-DA49BA9CCE6A}" type="datetimeFigureOut">
              <a:rPr lang="ar-IQ" smtClean="0"/>
              <a:t>25/04/1445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93B5827-416F-4C80-8AF2-8C59BF1EDA4C}" type="slidenum">
              <a:rPr lang="ar-IQ" smtClean="0"/>
              <a:t>‹#›</a:t>
            </a:fld>
            <a:endParaRPr lang="ar-IQ"/>
          </a:p>
        </p:txBody>
      </p:sp>
    </p:spTree>
    <p:extLst>
      <p:ext uri="{BB962C8B-B14F-4D97-AF65-F5344CB8AC3E}">
        <p14:creationId xmlns:p14="http://schemas.microsoft.com/office/powerpoint/2010/main" val="20591518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78B0E195-477D-4AE0-898D-DA49BA9CCE6A}" type="datetimeFigureOut">
              <a:rPr lang="ar-IQ" smtClean="0"/>
              <a:t>25/04/1445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93B5827-416F-4C80-8AF2-8C59BF1EDA4C}" type="slidenum">
              <a:rPr lang="ar-IQ" smtClean="0"/>
              <a:t>‹#›</a:t>
            </a:fld>
            <a:endParaRPr lang="ar-IQ"/>
          </a:p>
        </p:txBody>
      </p:sp>
    </p:spTree>
    <p:extLst>
      <p:ext uri="{BB962C8B-B14F-4D97-AF65-F5344CB8AC3E}">
        <p14:creationId xmlns:p14="http://schemas.microsoft.com/office/powerpoint/2010/main" val="4288144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78B0E195-477D-4AE0-898D-DA49BA9CCE6A}" type="datetimeFigureOut">
              <a:rPr lang="ar-IQ" smtClean="0"/>
              <a:t>25/04/1445</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393B5827-416F-4C80-8AF2-8C59BF1EDA4C}" type="slidenum">
              <a:rPr lang="ar-IQ" smtClean="0"/>
              <a:t>‹#›</a:t>
            </a:fld>
            <a:endParaRPr lang="ar-IQ"/>
          </a:p>
        </p:txBody>
      </p:sp>
    </p:spTree>
    <p:extLst>
      <p:ext uri="{BB962C8B-B14F-4D97-AF65-F5344CB8AC3E}">
        <p14:creationId xmlns:p14="http://schemas.microsoft.com/office/powerpoint/2010/main" val="1516714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78B0E195-477D-4AE0-898D-DA49BA9CCE6A}" type="datetimeFigureOut">
              <a:rPr lang="ar-IQ" smtClean="0"/>
              <a:t>25/04/1445</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393B5827-416F-4C80-8AF2-8C59BF1EDA4C}" type="slidenum">
              <a:rPr lang="ar-IQ" smtClean="0"/>
              <a:t>‹#›</a:t>
            </a:fld>
            <a:endParaRPr lang="ar-IQ"/>
          </a:p>
        </p:txBody>
      </p:sp>
    </p:spTree>
    <p:extLst>
      <p:ext uri="{BB962C8B-B14F-4D97-AF65-F5344CB8AC3E}">
        <p14:creationId xmlns:p14="http://schemas.microsoft.com/office/powerpoint/2010/main" val="2398581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8B0E195-477D-4AE0-898D-DA49BA9CCE6A}" type="datetimeFigureOut">
              <a:rPr lang="ar-IQ" smtClean="0"/>
              <a:t>25/04/1445</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393B5827-416F-4C80-8AF2-8C59BF1EDA4C}" type="slidenum">
              <a:rPr lang="ar-IQ" smtClean="0"/>
              <a:t>‹#›</a:t>
            </a:fld>
            <a:endParaRPr lang="ar-IQ"/>
          </a:p>
        </p:txBody>
      </p:sp>
    </p:spTree>
    <p:extLst>
      <p:ext uri="{BB962C8B-B14F-4D97-AF65-F5344CB8AC3E}">
        <p14:creationId xmlns:p14="http://schemas.microsoft.com/office/powerpoint/2010/main" val="4027665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8B0E195-477D-4AE0-898D-DA49BA9CCE6A}" type="datetimeFigureOut">
              <a:rPr lang="ar-IQ" smtClean="0"/>
              <a:t>25/04/1445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93B5827-416F-4C80-8AF2-8C59BF1EDA4C}" type="slidenum">
              <a:rPr lang="ar-IQ" smtClean="0"/>
              <a:t>‹#›</a:t>
            </a:fld>
            <a:endParaRPr lang="ar-IQ"/>
          </a:p>
        </p:txBody>
      </p:sp>
    </p:spTree>
    <p:extLst>
      <p:ext uri="{BB962C8B-B14F-4D97-AF65-F5344CB8AC3E}">
        <p14:creationId xmlns:p14="http://schemas.microsoft.com/office/powerpoint/2010/main" val="381656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8B0E195-477D-4AE0-898D-DA49BA9CCE6A}" type="datetimeFigureOut">
              <a:rPr lang="ar-IQ" smtClean="0"/>
              <a:t>25/04/1445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93B5827-416F-4C80-8AF2-8C59BF1EDA4C}" type="slidenum">
              <a:rPr lang="ar-IQ" smtClean="0"/>
              <a:t>‹#›</a:t>
            </a:fld>
            <a:endParaRPr lang="ar-IQ"/>
          </a:p>
        </p:txBody>
      </p:sp>
    </p:spTree>
    <p:extLst>
      <p:ext uri="{BB962C8B-B14F-4D97-AF65-F5344CB8AC3E}">
        <p14:creationId xmlns:p14="http://schemas.microsoft.com/office/powerpoint/2010/main" val="30071484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8B0E195-477D-4AE0-898D-DA49BA9CCE6A}" type="datetimeFigureOut">
              <a:rPr lang="ar-IQ" smtClean="0"/>
              <a:t>25/04/1445</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93B5827-416F-4C80-8AF2-8C59BF1EDA4C}" type="slidenum">
              <a:rPr lang="ar-IQ" smtClean="0"/>
              <a:t>‹#›</a:t>
            </a:fld>
            <a:endParaRPr lang="ar-IQ"/>
          </a:p>
        </p:txBody>
      </p:sp>
    </p:spTree>
    <p:extLst>
      <p:ext uri="{BB962C8B-B14F-4D97-AF65-F5344CB8AC3E}">
        <p14:creationId xmlns:p14="http://schemas.microsoft.com/office/powerpoint/2010/main" val="11799355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bwMode="auto">
          <a:xfrm>
            <a:off x="5220072" y="1615144"/>
            <a:ext cx="3486150" cy="4320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685800">
              <a:defRPr sz="2400">
                <a:solidFill>
                  <a:schemeClr val="tx1"/>
                </a:solidFill>
                <a:latin typeface="Times New Roman" pitchFamily="18" charset="0"/>
              </a:defRPr>
            </a:lvl1pPr>
            <a:lvl2pPr marL="742950" indent="-285750" defTabSz="685800">
              <a:defRPr sz="2400">
                <a:solidFill>
                  <a:schemeClr val="tx1"/>
                </a:solidFill>
                <a:latin typeface="Times New Roman" pitchFamily="18" charset="0"/>
              </a:defRPr>
            </a:lvl2pPr>
            <a:lvl3pPr marL="1143000" indent="-228600" defTabSz="685800">
              <a:defRPr sz="2400">
                <a:solidFill>
                  <a:schemeClr val="tx1"/>
                </a:solidFill>
                <a:latin typeface="Times New Roman" pitchFamily="18" charset="0"/>
              </a:defRPr>
            </a:lvl3pPr>
            <a:lvl4pPr marL="1600200" indent="-228600" defTabSz="685800">
              <a:defRPr sz="2400">
                <a:solidFill>
                  <a:schemeClr val="tx1"/>
                </a:solidFill>
                <a:latin typeface="Times New Roman" pitchFamily="18" charset="0"/>
              </a:defRPr>
            </a:lvl4pPr>
            <a:lvl5pPr marL="2057400" indent="-228600" defTabSz="685800">
              <a:defRPr sz="2400">
                <a:solidFill>
                  <a:schemeClr val="tx1"/>
                </a:solidFill>
                <a:latin typeface="Times New Roman" pitchFamily="18" charset="0"/>
              </a:defRPr>
            </a:lvl5pPr>
            <a:lvl6pPr marL="2514600" indent="-228600" algn="l" defTabSz="685800" rtl="0" eaLnBrk="0" fontAlgn="base" hangingPunct="0">
              <a:spcBef>
                <a:spcPct val="0"/>
              </a:spcBef>
              <a:spcAft>
                <a:spcPct val="0"/>
              </a:spcAft>
              <a:defRPr sz="2400">
                <a:solidFill>
                  <a:schemeClr val="tx1"/>
                </a:solidFill>
                <a:latin typeface="Times New Roman" pitchFamily="18" charset="0"/>
              </a:defRPr>
            </a:lvl6pPr>
            <a:lvl7pPr marL="2971800" indent="-228600" algn="l" defTabSz="685800" rtl="0" eaLnBrk="0" fontAlgn="base" hangingPunct="0">
              <a:spcBef>
                <a:spcPct val="0"/>
              </a:spcBef>
              <a:spcAft>
                <a:spcPct val="0"/>
              </a:spcAft>
              <a:defRPr sz="2400">
                <a:solidFill>
                  <a:schemeClr val="tx1"/>
                </a:solidFill>
                <a:latin typeface="Times New Roman" pitchFamily="18" charset="0"/>
              </a:defRPr>
            </a:lvl7pPr>
            <a:lvl8pPr marL="3429000" indent="-228600" algn="l" defTabSz="685800" rtl="0" eaLnBrk="0" fontAlgn="base" hangingPunct="0">
              <a:spcBef>
                <a:spcPct val="0"/>
              </a:spcBef>
              <a:spcAft>
                <a:spcPct val="0"/>
              </a:spcAft>
              <a:defRPr sz="2400">
                <a:solidFill>
                  <a:schemeClr val="tx1"/>
                </a:solidFill>
                <a:latin typeface="Times New Roman" pitchFamily="18" charset="0"/>
              </a:defRPr>
            </a:lvl8pPr>
            <a:lvl9pPr marL="3886200" indent="-228600" algn="l" defTabSz="685800" rtl="0" eaLnBrk="0" fontAlgn="base" hangingPunct="0">
              <a:spcBef>
                <a:spcPct val="0"/>
              </a:spcBef>
              <a:spcAft>
                <a:spcPct val="0"/>
              </a:spcAft>
              <a:defRPr sz="2400">
                <a:solidFill>
                  <a:schemeClr val="tx1"/>
                </a:solidFill>
                <a:latin typeface="Times New Roman" pitchFamily="18" charset="0"/>
              </a:defRPr>
            </a:lvl9pPr>
          </a:lstStyle>
          <a:p>
            <a:pPr fontAlgn="base">
              <a:lnSpc>
                <a:spcPct val="150000"/>
              </a:lnSpc>
              <a:spcBef>
                <a:spcPts val="750"/>
              </a:spcBef>
              <a:spcAft>
                <a:spcPct val="0"/>
              </a:spcAft>
              <a:buFont typeface="Arial" pitchFamily="34" charset="0"/>
              <a:buNone/>
            </a:pPr>
            <a:r>
              <a:rPr lang="ar-IQ" altLang="ar-IQ" sz="2100" b="1" dirty="0">
                <a:solidFill>
                  <a:prstClr val="black"/>
                </a:solidFill>
                <a:latin typeface="Traditional Arabic" pitchFamily="18" charset="-78"/>
                <a:cs typeface="Traditional Arabic" pitchFamily="18" charset="-78"/>
              </a:rPr>
              <a:t>الكلية : القانون والعلوم السياسية</a:t>
            </a:r>
          </a:p>
          <a:p>
            <a:pPr fontAlgn="base">
              <a:lnSpc>
                <a:spcPct val="150000"/>
              </a:lnSpc>
              <a:spcBef>
                <a:spcPts val="750"/>
              </a:spcBef>
              <a:spcAft>
                <a:spcPct val="0"/>
              </a:spcAft>
              <a:buFont typeface="Arial" pitchFamily="34" charset="0"/>
              <a:buNone/>
            </a:pPr>
            <a:r>
              <a:rPr lang="ar-IQ" altLang="ar-IQ" sz="2100" b="1" dirty="0">
                <a:solidFill>
                  <a:prstClr val="black"/>
                </a:solidFill>
                <a:latin typeface="Traditional Arabic" pitchFamily="18" charset="-78"/>
                <a:cs typeface="Traditional Arabic" pitchFamily="18" charset="-78"/>
              </a:rPr>
              <a:t>القسم : القانون </a:t>
            </a:r>
          </a:p>
          <a:p>
            <a:pPr fontAlgn="base">
              <a:lnSpc>
                <a:spcPct val="150000"/>
              </a:lnSpc>
              <a:spcBef>
                <a:spcPts val="750"/>
              </a:spcBef>
              <a:spcAft>
                <a:spcPct val="0"/>
              </a:spcAft>
              <a:buFont typeface="Arial" pitchFamily="34" charset="0"/>
              <a:buNone/>
            </a:pPr>
            <a:r>
              <a:rPr lang="ar-IQ" altLang="ar-IQ" sz="2100" b="1" dirty="0">
                <a:solidFill>
                  <a:prstClr val="black"/>
                </a:solidFill>
                <a:latin typeface="Traditional Arabic" pitchFamily="18" charset="-78"/>
                <a:cs typeface="Traditional Arabic" pitchFamily="18" charset="-78"/>
              </a:rPr>
              <a:t>المحاضر : </a:t>
            </a:r>
            <a:r>
              <a:rPr lang="ar-SA" altLang="ar-IQ" sz="2100" b="1" dirty="0" err="1" smtClean="0">
                <a:solidFill>
                  <a:prstClr val="black"/>
                </a:solidFill>
                <a:latin typeface="Traditional Arabic" pitchFamily="18" charset="-78"/>
                <a:cs typeface="Traditional Arabic" pitchFamily="18" charset="-78"/>
              </a:rPr>
              <a:t>م.م</a:t>
            </a:r>
            <a:r>
              <a:rPr lang="ar-IQ" altLang="ar-IQ" sz="2100" b="1" dirty="0">
                <a:solidFill>
                  <a:prstClr val="black"/>
                </a:solidFill>
                <a:latin typeface="Traditional Arabic" pitchFamily="18" charset="-78"/>
                <a:cs typeface="Traditional Arabic" pitchFamily="18" charset="-78"/>
              </a:rPr>
              <a:t> </a:t>
            </a:r>
            <a:r>
              <a:rPr lang="ar-IQ" altLang="ar-IQ" sz="2100" b="1" dirty="0" smtClean="0">
                <a:solidFill>
                  <a:prstClr val="black"/>
                </a:solidFill>
                <a:latin typeface="Traditional Arabic" pitchFamily="18" charset="-78"/>
                <a:cs typeface="Traditional Arabic" pitchFamily="18" charset="-78"/>
              </a:rPr>
              <a:t>وديان خالد عوده </a:t>
            </a:r>
            <a:endParaRPr lang="ar-IQ" altLang="ar-IQ" sz="2100" b="1" dirty="0">
              <a:solidFill>
                <a:prstClr val="black"/>
              </a:solidFill>
              <a:latin typeface="Traditional Arabic" pitchFamily="18" charset="-78"/>
              <a:cs typeface="Traditional Arabic" pitchFamily="18" charset="-78"/>
            </a:endParaRPr>
          </a:p>
          <a:p>
            <a:pPr fontAlgn="base">
              <a:lnSpc>
                <a:spcPct val="150000"/>
              </a:lnSpc>
              <a:spcBef>
                <a:spcPts val="750"/>
              </a:spcBef>
              <a:spcAft>
                <a:spcPct val="0"/>
              </a:spcAft>
              <a:buFont typeface="Arial" pitchFamily="34" charset="0"/>
              <a:buNone/>
            </a:pPr>
            <a:r>
              <a:rPr lang="ar-IQ" altLang="ar-IQ" sz="2100" b="1" dirty="0">
                <a:solidFill>
                  <a:prstClr val="black"/>
                </a:solidFill>
                <a:latin typeface="Traditional Arabic" pitchFamily="18" charset="-78"/>
                <a:cs typeface="Traditional Arabic" pitchFamily="18" charset="-78"/>
              </a:rPr>
              <a:t>المادة: </a:t>
            </a:r>
            <a:r>
              <a:rPr lang="ar-SA" altLang="ar-IQ" sz="2100" b="1" dirty="0">
                <a:solidFill>
                  <a:prstClr val="black"/>
                </a:solidFill>
                <a:latin typeface="Traditional Arabic" pitchFamily="18" charset="-78"/>
                <a:cs typeface="Traditional Arabic" pitchFamily="18" charset="-78"/>
              </a:rPr>
              <a:t>تاريخ القانون </a:t>
            </a:r>
            <a:endParaRPr lang="ar-IQ" altLang="ar-IQ" sz="2100" b="1" dirty="0">
              <a:solidFill>
                <a:prstClr val="black"/>
              </a:solidFill>
              <a:latin typeface="Traditional Arabic" pitchFamily="18" charset="-78"/>
              <a:cs typeface="Traditional Arabic" pitchFamily="18" charset="-78"/>
            </a:endParaRPr>
          </a:p>
          <a:p>
            <a:pPr fontAlgn="base">
              <a:lnSpc>
                <a:spcPct val="150000"/>
              </a:lnSpc>
              <a:spcBef>
                <a:spcPts val="750"/>
              </a:spcBef>
              <a:spcAft>
                <a:spcPct val="0"/>
              </a:spcAft>
              <a:buFont typeface="Arial" pitchFamily="34" charset="0"/>
              <a:buNone/>
            </a:pPr>
            <a:r>
              <a:rPr lang="ar-IQ" altLang="ar-IQ" sz="2100" b="1" dirty="0">
                <a:solidFill>
                  <a:prstClr val="black"/>
                </a:solidFill>
                <a:latin typeface="Traditional Arabic" pitchFamily="18" charset="-78"/>
                <a:cs typeface="Traditional Arabic" pitchFamily="18" charset="-78"/>
              </a:rPr>
              <a:t>اللقب العلمي : مدرس مساعد</a:t>
            </a:r>
          </a:p>
          <a:p>
            <a:pPr fontAlgn="base">
              <a:lnSpc>
                <a:spcPct val="150000"/>
              </a:lnSpc>
              <a:spcBef>
                <a:spcPts val="750"/>
              </a:spcBef>
              <a:spcAft>
                <a:spcPct val="0"/>
              </a:spcAft>
              <a:buFont typeface="Arial" pitchFamily="34" charset="0"/>
              <a:buNone/>
            </a:pPr>
            <a:r>
              <a:rPr lang="ar-IQ" altLang="ar-IQ" sz="2100" b="1" dirty="0">
                <a:solidFill>
                  <a:prstClr val="black"/>
                </a:solidFill>
                <a:latin typeface="Traditional Arabic" pitchFamily="18" charset="-78"/>
                <a:cs typeface="Traditional Arabic" pitchFamily="18" charset="-78"/>
              </a:rPr>
              <a:t>المؤهل العلمي : ماجستير </a:t>
            </a:r>
          </a:p>
          <a:p>
            <a:pPr fontAlgn="base">
              <a:lnSpc>
                <a:spcPct val="150000"/>
              </a:lnSpc>
              <a:spcBef>
                <a:spcPts val="750"/>
              </a:spcBef>
              <a:spcAft>
                <a:spcPct val="0"/>
              </a:spcAft>
              <a:buFont typeface="Arial" pitchFamily="34" charset="0"/>
              <a:buNone/>
            </a:pPr>
            <a:endParaRPr lang="ar-IQ" altLang="ar-IQ" sz="2100" dirty="0">
              <a:solidFill>
                <a:prstClr val="black"/>
              </a:solidFill>
              <a:latin typeface="Calibri" pitchFamily="34" charset="0"/>
            </a:endParaRPr>
          </a:p>
        </p:txBody>
      </p:sp>
      <p:sp>
        <p:nvSpPr>
          <p:cNvPr id="5" name="Content Placeholder 2"/>
          <p:cNvSpPr txBox="1">
            <a:spLocks/>
          </p:cNvSpPr>
          <p:nvPr/>
        </p:nvSpPr>
        <p:spPr bwMode="auto">
          <a:xfrm>
            <a:off x="625780" y="1772816"/>
            <a:ext cx="3486150" cy="282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171450" indent="-171450" algn="r" defTabSz="685800" rtl="1" eaLnBrk="0" fontAlgn="base" hangingPunct="0">
              <a:lnSpc>
                <a:spcPct val="90000"/>
              </a:lnSpc>
              <a:spcBef>
                <a:spcPts val="750"/>
              </a:spcBef>
              <a:spcAft>
                <a:spcPct val="0"/>
              </a:spcAft>
              <a:buFont typeface="Arial" pitchFamily="34" charset="0"/>
              <a:buChar char="•"/>
              <a:defRPr sz="2100" kern="1200">
                <a:solidFill>
                  <a:schemeClr val="tx1"/>
                </a:solidFill>
                <a:latin typeface="+mn-lt"/>
                <a:ea typeface="+mn-ea"/>
                <a:cs typeface="+mn-cs"/>
              </a:defRPr>
            </a:lvl1pPr>
            <a:lvl2pPr marL="514350" indent="-171450" algn="r" defTabSz="685800" rtl="1" eaLnBrk="0" fontAlgn="base" hangingPunct="0">
              <a:lnSpc>
                <a:spcPct val="90000"/>
              </a:lnSpc>
              <a:spcBef>
                <a:spcPts val="375"/>
              </a:spcBef>
              <a:spcAft>
                <a:spcPct val="0"/>
              </a:spcAft>
              <a:buFont typeface="Arial" pitchFamily="34" charset="0"/>
              <a:buChar char="•"/>
              <a:defRPr sz="2800" kern="1200">
                <a:solidFill>
                  <a:schemeClr val="tx1"/>
                </a:solidFill>
                <a:latin typeface="+mn-lt"/>
                <a:ea typeface="+mn-ea"/>
                <a:cs typeface="+mn-cs"/>
              </a:defRPr>
            </a:lvl2pPr>
            <a:lvl3pPr marL="857250" indent="-171450" algn="r" defTabSz="685800" rtl="1" eaLnBrk="0" fontAlgn="base" hangingPunct="0">
              <a:lnSpc>
                <a:spcPct val="90000"/>
              </a:lnSpc>
              <a:spcBef>
                <a:spcPts val="375"/>
              </a:spcBef>
              <a:spcAft>
                <a:spcPct val="0"/>
              </a:spcAft>
              <a:buFont typeface="Arial" pitchFamily="34" charset="0"/>
              <a:buChar char="•"/>
              <a:defRPr sz="1500" kern="1200">
                <a:solidFill>
                  <a:schemeClr val="tx1"/>
                </a:solidFill>
                <a:latin typeface="+mn-lt"/>
                <a:ea typeface="+mn-ea"/>
                <a:cs typeface="+mn-cs"/>
              </a:defRPr>
            </a:lvl3pPr>
            <a:lvl4pPr marL="1200150" indent="-171450" algn="r" defTabSz="685800" rtl="1" eaLnBrk="0" fontAlgn="base" hangingPunct="0">
              <a:lnSpc>
                <a:spcPct val="90000"/>
              </a:lnSpc>
              <a:spcBef>
                <a:spcPts val="375"/>
              </a:spcBef>
              <a:spcAft>
                <a:spcPct val="0"/>
              </a:spcAft>
              <a:buFont typeface="Arial" pitchFamily="34" charset="0"/>
              <a:buChar char="•"/>
              <a:defRPr sz="1300" kern="1200">
                <a:solidFill>
                  <a:schemeClr val="tx1"/>
                </a:solidFill>
                <a:latin typeface="+mn-lt"/>
                <a:ea typeface="+mn-ea"/>
                <a:cs typeface="+mn-cs"/>
              </a:defRPr>
            </a:lvl4pPr>
            <a:lvl5pPr marL="1543050" indent="-171450" algn="r" defTabSz="685800" rtl="1" eaLnBrk="0" fontAlgn="base" hangingPunct="0">
              <a:lnSpc>
                <a:spcPct val="90000"/>
              </a:lnSpc>
              <a:spcBef>
                <a:spcPts val="375"/>
              </a:spcBef>
              <a:spcAft>
                <a:spcPct val="0"/>
              </a:spcAft>
              <a:buFont typeface="Arial"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eaLnBrk="1" hangingPunct="1">
              <a:lnSpc>
                <a:spcPct val="150000"/>
              </a:lnSpc>
              <a:buFont typeface="Arial" pitchFamily="34" charset="0"/>
              <a:buNone/>
            </a:pPr>
            <a:r>
              <a:rPr lang="ar-IQ" altLang="ar-IQ" b="1" dirty="0" smtClean="0">
                <a:latin typeface="Traditional Arabic" pitchFamily="18" charset="-78"/>
                <a:cs typeface="Traditional Arabic" pitchFamily="18" charset="-78"/>
              </a:rPr>
              <a:t>جمهورية العراق</a:t>
            </a:r>
          </a:p>
          <a:p>
            <a:pPr marL="0" indent="0" algn="ctr" eaLnBrk="1" hangingPunct="1">
              <a:lnSpc>
                <a:spcPct val="150000"/>
              </a:lnSpc>
              <a:buFont typeface="Arial" pitchFamily="34" charset="0"/>
              <a:buNone/>
            </a:pPr>
            <a:r>
              <a:rPr lang="ar-IQ" altLang="ar-IQ" b="1" dirty="0" smtClean="0">
                <a:latin typeface="Traditional Arabic" pitchFamily="18" charset="-78"/>
                <a:cs typeface="Traditional Arabic" pitchFamily="18" charset="-78"/>
              </a:rPr>
              <a:t>وزارة التعليم العالي والبحث العلمي</a:t>
            </a:r>
          </a:p>
          <a:p>
            <a:pPr marL="0" indent="0" algn="ctr" eaLnBrk="1" hangingPunct="1">
              <a:lnSpc>
                <a:spcPct val="150000"/>
              </a:lnSpc>
              <a:buFont typeface="Arial" pitchFamily="34" charset="0"/>
              <a:buNone/>
            </a:pPr>
            <a:r>
              <a:rPr lang="ar-IQ" altLang="ar-IQ" b="1" smtClean="0">
                <a:latin typeface="Traditional Arabic" pitchFamily="18" charset="-78"/>
                <a:cs typeface="Traditional Arabic" pitchFamily="18" charset="-78"/>
              </a:rPr>
              <a:t>قسم القانون</a:t>
            </a:r>
            <a:endParaRPr lang="ar-IQ" altLang="ar-IQ" b="1" dirty="0" smtClean="0">
              <a:latin typeface="Traditional Arabic" pitchFamily="18" charset="-78"/>
              <a:cs typeface="Traditional Arabic" pitchFamily="18" charset="-78"/>
            </a:endParaRPr>
          </a:p>
        </p:txBody>
      </p:sp>
      <p:sp>
        <p:nvSpPr>
          <p:cNvPr id="6" name="Title 1"/>
          <p:cNvSpPr txBox="1">
            <a:spLocks/>
          </p:cNvSpPr>
          <p:nvPr/>
        </p:nvSpPr>
        <p:spPr bwMode="auto">
          <a:xfrm>
            <a:off x="816276" y="234949"/>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defTabSz="685800" rtl="1" eaLnBrk="0" fontAlgn="base" hangingPunct="0">
              <a:lnSpc>
                <a:spcPct val="90000"/>
              </a:lnSpc>
              <a:spcBef>
                <a:spcPct val="0"/>
              </a:spcBef>
              <a:spcAft>
                <a:spcPct val="0"/>
              </a:spcAft>
              <a:defRPr sz="3300" kern="1200">
                <a:solidFill>
                  <a:schemeClr val="tx1"/>
                </a:solidFill>
                <a:latin typeface="+mj-lt"/>
                <a:ea typeface="+mj-ea"/>
                <a:cs typeface="+mj-cs"/>
              </a:defRPr>
            </a:lvl1pPr>
            <a:lvl2pPr algn="r" defTabSz="685800" rtl="1"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r" defTabSz="685800" rtl="1"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r" defTabSz="685800" rtl="1"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r" defTabSz="685800" rtl="1"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a:lstStyle>
          <a:p>
            <a:pPr algn="ctr" eaLnBrk="1" hangingPunct="1"/>
            <a:r>
              <a:rPr lang="ar-IQ" altLang="ar-IQ" smtClean="0">
                <a:solidFill>
                  <a:srgbClr val="FF0000"/>
                </a:solidFill>
                <a:latin typeface="Andalus" pitchFamily="18" charset="-78"/>
                <a:cs typeface="DecoType Thuluth" pitchFamily="2" charset="-78"/>
              </a:rPr>
              <a:t>بسم الله الرحمن الرحيم</a:t>
            </a:r>
            <a:endParaRPr lang="ar-IQ" altLang="ar-IQ" dirty="0" smtClean="0">
              <a:solidFill>
                <a:srgbClr val="FF0000"/>
              </a:solidFill>
              <a:latin typeface="Andalus" pitchFamily="18" charset="-78"/>
              <a:cs typeface="DecoType Thuluth" pitchFamily="2" charset="-78"/>
            </a:endParaRPr>
          </a:p>
        </p:txBody>
      </p:sp>
    </p:spTree>
    <p:extLst>
      <p:ext uri="{BB962C8B-B14F-4D97-AF65-F5344CB8AC3E}">
        <p14:creationId xmlns:p14="http://schemas.microsoft.com/office/powerpoint/2010/main" val="1715471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 calcmode="lin" valueType="num">
                                      <p:cBhvr additive="base">
                                        <p:cTn id="12"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 calcmode="lin" valueType="num">
                                      <p:cBhvr additive="base">
                                        <p:cTn id="1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 calcmode="lin" valueType="num">
                                      <p:cBhvr additive="base">
                                        <p:cTn id="22"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nodeType="after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 calcmode="lin" valueType="num">
                                      <p:cBhvr additive="base">
                                        <p:cTn id="2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nodeType="afterEffect">
                                  <p:stCondLst>
                                    <p:cond delay="0"/>
                                  </p:stCondLst>
                                  <p:childTnLst>
                                    <p:set>
                                      <p:cBhvr>
                                        <p:cTn id="31" dur="1" fill="hold">
                                          <p:stCondLst>
                                            <p:cond delay="0"/>
                                          </p:stCondLst>
                                        </p:cTn>
                                        <p:tgtEl>
                                          <p:spTgt spid="4">
                                            <p:txEl>
                                              <p:pRg st="4" end="4"/>
                                            </p:txEl>
                                          </p:spTgt>
                                        </p:tgtEl>
                                        <p:attrNameLst>
                                          <p:attrName>style.visibility</p:attrName>
                                        </p:attrNameLst>
                                      </p:cBhvr>
                                      <p:to>
                                        <p:strVal val="visible"/>
                                      </p:to>
                                    </p:set>
                                    <p:anim calcmode="lin" valueType="num">
                                      <p:cBhvr additive="base">
                                        <p:cTn id="32"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nodeType="after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par>
                          <p:cTn id="39" fill="hold">
                            <p:stCondLst>
                              <p:cond delay="3500"/>
                            </p:stCondLst>
                            <p:childTnLst>
                              <p:par>
                                <p:cTn id="40" presetID="2" presetClass="entr" presetSubtype="4" fill="hold" grpId="0" nodeType="afterEffect">
                                  <p:stCondLst>
                                    <p:cond delay="0"/>
                                  </p:stCondLst>
                                  <p:childTnLst>
                                    <p:set>
                                      <p:cBhvr>
                                        <p:cTn id="41" dur="1" fill="hold">
                                          <p:stCondLst>
                                            <p:cond delay="0"/>
                                          </p:stCondLst>
                                        </p:cTn>
                                        <p:tgtEl>
                                          <p:spTgt spid="5">
                                            <p:txEl>
                                              <p:pRg st="0" end="0"/>
                                            </p:txEl>
                                          </p:spTgt>
                                        </p:tgtEl>
                                        <p:attrNameLst>
                                          <p:attrName>style.visibility</p:attrName>
                                        </p:attrNameLst>
                                      </p:cBhvr>
                                      <p:to>
                                        <p:strVal val="visible"/>
                                      </p:to>
                                    </p:set>
                                    <p:anim calcmode="lin" valueType="num">
                                      <p:cBhvr additive="base">
                                        <p:cTn id="42"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44" fill="hold">
                            <p:stCondLst>
                              <p:cond delay="4000"/>
                            </p:stCondLst>
                            <p:childTnLst>
                              <p:par>
                                <p:cTn id="45" presetID="2" presetClass="entr" presetSubtype="4" fill="hold" grpId="0" nodeType="afterEffect">
                                  <p:stCondLst>
                                    <p:cond delay="0"/>
                                  </p:stCondLst>
                                  <p:childTnLst>
                                    <p:set>
                                      <p:cBhvr>
                                        <p:cTn id="46" dur="1" fill="hold">
                                          <p:stCondLst>
                                            <p:cond delay="0"/>
                                          </p:stCondLst>
                                        </p:cTn>
                                        <p:tgtEl>
                                          <p:spTgt spid="5">
                                            <p:txEl>
                                              <p:pRg st="1" end="1"/>
                                            </p:txEl>
                                          </p:spTgt>
                                        </p:tgtEl>
                                        <p:attrNameLst>
                                          <p:attrName>style.visibility</p:attrName>
                                        </p:attrNameLst>
                                      </p:cBhvr>
                                      <p:to>
                                        <p:strVal val="visible"/>
                                      </p:to>
                                    </p:set>
                                    <p:anim calcmode="lin" valueType="num">
                                      <p:cBhvr additive="base">
                                        <p:cTn id="4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5">
                                            <p:txEl>
                                              <p:pRg st="2" end="2"/>
                                            </p:txEl>
                                          </p:spTgt>
                                        </p:tgtEl>
                                        <p:attrNameLst>
                                          <p:attrName>style.visibility</p:attrName>
                                        </p:attrNameLst>
                                      </p:cBhvr>
                                      <p:to>
                                        <p:strVal val="visible"/>
                                      </p:to>
                                    </p:set>
                                    <p:anim calcmode="lin" valueType="num">
                                      <p:cBhvr additive="base">
                                        <p:cTn id="5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par>
                          <p:cTn id="55" fill="hold">
                            <p:stCondLst>
                              <p:cond delay="500"/>
                            </p:stCondLst>
                            <p:childTnLst>
                              <p:par>
                                <p:cTn id="56" presetID="42" presetClass="entr" presetSubtype="0" fill="hold" grpId="0" nodeType="afterEffect">
                                  <p:stCondLst>
                                    <p:cond delay="0"/>
                                  </p:stCondLst>
                                  <p:childTnLst>
                                    <p:set>
                                      <p:cBhvr>
                                        <p:cTn id="57" dur="1" fill="hold">
                                          <p:stCondLst>
                                            <p:cond delay="0"/>
                                          </p:stCondLst>
                                        </p:cTn>
                                        <p:tgtEl>
                                          <p:spTgt spid="6"/>
                                        </p:tgtEl>
                                        <p:attrNameLst>
                                          <p:attrName>style.visibility</p:attrName>
                                        </p:attrNameLst>
                                      </p:cBhvr>
                                      <p:to>
                                        <p:strVal val="visible"/>
                                      </p:to>
                                    </p:set>
                                    <p:animEffect transition="in" filter="fade">
                                      <p:cBhvr>
                                        <p:cTn id="58" dur="1000"/>
                                        <p:tgtEl>
                                          <p:spTgt spid="6"/>
                                        </p:tgtEl>
                                      </p:cBhvr>
                                    </p:animEffect>
                                    <p:anim calcmode="lin" valueType="num">
                                      <p:cBhvr>
                                        <p:cTn id="59" dur="1000" fill="hold"/>
                                        <p:tgtEl>
                                          <p:spTgt spid="6"/>
                                        </p:tgtEl>
                                        <p:attrNameLst>
                                          <p:attrName>ppt_x</p:attrName>
                                        </p:attrNameLst>
                                      </p:cBhvr>
                                      <p:tavLst>
                                        <p:tav tm="0">
                                          <p:val>
                                            <p:strVal val="#ppt_x"/>
                                          </p:val>
                                        </p:tav>
                                        <p:tav tm="100000">
                                          <p:val>
                                            <p:strVal val="#ppt_x"/>
                                          </p:val>
                                        </p:tav>
                                      </p:tavLst>
                                    </p:anim>
                                    <p:anim calcmode="lin" valueType="num">
                                      <p:cBhvr>
                                        <p:cTn id="6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solidFill>
                  <a:srgbClr val="FF0000"/>
                </a:solidFill>
              </a:rPr>
              <a:t>اثر </a:t>
            </a:r>
            <a:r>
              <a:rPr lang="ar-IQ" dirty="0" err="1">
                <a:solidFill>
                  <a:srgbClr val="FF0000"/>
                </a:solidFill>
              </a:rPr>
              <a:t>مبادىء</a:t>
            </a:r>
            <a:r>
              <a:rPr lang="ar-IQ" dirty="0">
                <a:solidFill>
                  <a:srgbClr val="FF0000"/>
                </a:solidFill>
              </a:rPr>
              <a:t> العدالة في تطوير القانون الروماني </a:t>
            </a:r>
            <a:endParaRPr lang="ar-IQ" dirty="0"/>
          </a:p>
        </p:txBody>
      </p:sp>
      <p:sp>
        <p:nvSpPr>
          <p:cNvPr id="3" name="عنصر نائب للمحتوى 2"/>
          <p:cNvSpPr>
            <a:spLocks noGrp="1"/>
          </p:cNvSpPr>
          <p:nvPr>
            <p:ph idx="1"/>
          </p:nvPr>
        </p:nvSpPr>
        <p:spPr/>
        <p:txBody>
          <a:bodyPr>
            <a:normAutofit fontScale="55000" lnSpcReduction="20000"/>
          </a:bodyPr>
          <a:lstStyle/>
          <a:p>
            <a:pPr lvl="0"/>
            <a:endParaRPr lang="ar-IQ" dirty="0">
              <a:solidFill>
                <a:prstClr val="black"/>
              </a:solidFill>
            </a:endParaRPr>
          </a:p>
          <a:p>
            <a:pPr algn="just">
              <a:lnSpc>
                <a:spcPct val="115000"/>
              </a:lnSpc>
            </a:pPr>
            <a:r>
              <a:rPr lang="ar-SA" b="1" dirty="0">
                <a:solidFill>
                  <a:srgbClr val="00B0F0"/>
                </a:solidFill>
                <a:latin typeface="Times New Roman"/>
                <a:ea typeface="Times New Roman"/>
                <a:cs typeface="Simplified Arabic"/>
              </a:rPr>
              <a:t>ثانياً:</a:t>
            </a:r>
            <a:r>
              <a:rPr lang="ar-SA" dirty="0">
                <a:solidFill>
                  <a:srgbClr val="00B0F0"/>
                </a:solidFill>
                <a:latin typeface="Times New Roman"/>
                <a:ea typeface="Times New Roman"/>
                <a:cs typeface="Simplified Arabic"/>
              </a:rPr>
              <a:t> </a:t>
            </a:r>
            <a:r>
              <a:rPr lang="ar-SA" dirty="0" smtClean="0">
                <a:solidFill>
                  <a:srgbClr val="00B0F0"/>
                </a:solidFill>
                <a:latin typeface="Times New Roman"/>
                <a:ea typeface="Times New Roman"/>
                <a:cs typeface="Simplified Arabic"/>
              </a:rPr>
              <a:t>الآثار </a:t>
            </a:r>
            <a:r>
              <a:rPr lang="ar-SA" dirty="0">
                <a:solidFill>
                  <a:srgbClr val="00B0F0"/>
                </a:solidFill>
                <a:latin typeface="Times New Roman"/>
                <a:ea typeface="Times New Roman"/>
                <a:cs typeface="Simplified Arabic"/>
              </a:rPr>
              <a:t>الناتجة من اقرار مبدأ العدالة </a:t>
            </a:r>
            <a:r>
              <a:rPr lang="ar-SA" dirty="0" smtClean="0">
                <a:solidFill>
                  <a:srgbClr val="00B0F0"/>
                </a:solidFill>
                <a:latin typeface="Times New Roman"/>
                <a:ea typeface="Times New Roman"/>
                <a:cs typeface="Simplified Arabic"/>
              </a:rPr>
              <a:t>والمساواة : </a:t>
            </a:r>
            <a:r>
              <a:rPr lang="ar-SA" dirty="0" smtClean="0">
                <a:solidFill>
                  <a:srgbClr val="000000"/>
                </a:solidFill>
                <a:latin typeface="Times New Roman"/>
                <a:ea typeface="Times New Roman"/>
                <a:cs typeface="Simplified Arabic"/>
              </a:rPr>
              <a:t>ان </a:t>
            </a:r>
            <a:r>
              <a:rPr lang="ar-SA" dirty="0">
                <a:solidFill>
                  <a:srgbClr val="000000"/>
                </a:solidFill>
                <a:latin typeface="Times New Roman"/>
                <a:ea typeface="Times New Roman"/>
                <a:cs typeface="Simplified Arabic"/>
              </a:rPr>
              <a:t>اقرار هذا المبدأ كان قد دفع الرومان الى ان يوحدوا بعض أحكام الأشخاص والأموال والمعاملات وغيرها</a:t>
            </a:r>
            <a:r>
              <a:rPr lang="ar-EG" dirty="0">
                <a:solidFill>
                  <a:srgbClr val="000000"/>
                </a:solidFill>
                <a:latin typeface="Times New Roman"/>
                <a:ea typeface="Times New Roman"/>
                <a:cs typeface="Simplified Arabic"/>
              </a:rPr>
              <a:t>.</a:t>
            </a:r>
            <a:endParaRPr lang="en-US" sz="2800" dirty="0">
              <a:latin typeface="Times New Roman"/>
              <a:ea typeface="Times New Roman"/>
            </a:endParaRPr>
          </a:p>
          <a:p>
            <a:pPr algn="just">
              <a:lnSpc>
                <a:spcPct val="115000"/>
              </a:lnSpc>
            </a:pPr>
            <a:r>
              <a:rPr lang="ar-EG" dirty="0">
                <a:solidFill>
                  <a:srgbClr val="000000"/>
                </a:solidFill>
                <a:latin typeface="Times New Roman"/>
                <a:ea typeface="Times New Roman"/>
                <a:cs typeface="Simplified Arabic"/>
              </a:rPr>
              <a:t> </a:t>
            </a:r>
            <a:endParaRPr lang="en-US" sz="2800" dirty="0">
              <a:latin typeface="Times New Roman"/>
              <a:ea typeface="Times New Roman"/>
            </a:endParaRPr>
          </a:p>
          <a:p>
            <a:pPr algn="just">
              <a:lnSpc>
                <a:spcPct val="115000"/>
              </a:lnSpc>
            </a:pPr>
            <a:r>
              <a:rPr lang="ar-EG" dirty="0" smtClean="0">
                <a:solidFill>
                  <a:srgbClr val="000000"/>
                </a:solidFill>
                <a:latin typeface="Times New Roman"/>
                <a:ea typeface="Times New Roman"/>
                <a:cs typeface="Simplified Arabic"/>
              </a:rPr>
              <a:t> </a:t>
            </a:r>
            <a:endParaRPr lang="en-US" sz="2800" dirty="0" smtClean="0">
              <a:latin typeface="Times New Roman"/>
              <a:ea typeface="Times New Roman"/>
            </a:endParaRPr>
          </a:p>
          <a:p>
            <a:pPr lvl="0" algn="just">
              <a:lnSpc>
                <a:spcPct val="115000"/>
              </a:lnSpc>
              <a:spcAft>
                <a:spcPts val="500"/>
              </a:spcAft>
              <a:buFont typeface="+mj-lt"/>
              <a:buAutoNum type="arabicPeriod"/>
            </a:pPr>
            <a:r>
              <a:rPr lang="ar-SA" b="1" dirty="0" smtClean="0">
                <a:solidFill>
                  <a:srgbClr val="000000"/>
                </a:solidFill>
                <a:latin typeface="Times New Roman"/>
                <a:ea typeface="Times New Roman"/>
                <a:cs typeface="Simplified Arabic"/>
              </a:rPr>
              <a:t>احكام </a:t>
            </a:r>
            <a:r>
              <a:rPr lang="ar-SA" b="1" dirty="0">
                <a:solidFill>
                  <a:srgbClr val="000000"/>
                </a:solidFill>
                <a:latin typeface="Times New Roman"/>
                <a:ea typeface="Times New Roman"/>
                <a:cs typeface="Simplified Arabic"/>
              </a:rPr>
              <a:t>الاشخاص:</a:t>
            </a:r>
            <a:r>
              <a:rPr lang="ar-SA" dirty="0">
                <a:solidFill>
                  <a:srgbClr val="000000"/>
                </a:solidFill>
                <a:latin typeface="Times New Roman"/>
                <a:ea typeface="Times New Roman"/>
                <a:cs typeface="Simplified Arabic"/>
              </a:rPr>
              <a:t> </a:t>
            </a:r>
            <a:endParaRPr lang="en-US" sz="2800" dirty="0">
              <a:latin typeface="Times New Roman"/>
              <a:ea typeface="Times New Roman"/>
            </a:endParaRPr>
          </a:p>
          <a:p>
            <a:pPr marL="5080" algn="just">
              <a:lnSpc>
                <a:spcPct val="115000"/>
              </a:lnSpc>
              <a:spcAft>
                <a:spcPts val="500"/>
              </a:spcAft>
            </a:pPr>
            <a:r>
              <a:rPr lang="ar-SA" dirty="0">
                <a:solidFill>
                  <a:srgbClr val="000000"/>
                </a:solidFill>
                <a:latin typeface="Times New Roman"/>
                <a:ea typeface="Times New Roman"/>
                <a:cs typeface="Simplified Arabic"/>
              </a:rPr>
              <a:t>من حيث جنسياتهم: ساوى الرومان بين المركز القانوني لكل من الروماني والأجنبي. فأصبح لكل انسان «حر» رومانياً كان ام اجنبياً ان يحتمي داخل اقليم الدولة الرومانية بالقانون.</a:t>
            </a:r>
            <a:endParaRPr lang="en-US" sz="2800" dirty="0">
              <a:latin typeface="Times New Roman"/>
              <a:ea typeface="Times New Roman"/>
            </a:endParaRPr>
          </a:p>
          <a:p>
            <a:pPr algn="just">
              <a:lnSpc>
                <a:spcPct val="115000"/>
              </a:lnSpc>
            </a:pPr>
            <a:r>
              <a:rPr lang="ar-SA" dirty="0">
                <a:solidFill>
                  <a:srgbClr val="000000"/>
                </a:solidFill>
                <a:latin typeface="Times New Roman"/>
                <a:ea typeface="Times New Roman"/>
                <a:cs typeface="Simplified Arabic"/>
              </a:rPr>
              <a:t>من حيث مركزهم </a:t>
            </a:r>
            <a:r>
              <a:rPr lang="ar-SA" dirty="0" err="1">
                <a:solidFill>
                  <a:srgbClr val="000000"/>
                </a:solidFill>
                <a:latin typeface="Times New Roman"/>
                <a:ea typeface="Times New Roman"/>
                <a:cs typeface="Simplified Arabic"/>
              </a:rPr>
              <a:t>الأجتماعي</a:t>
            </a:r>
            <a:r>
              <a:rPr lang="ar-SA" dirty="0">
                <a:solidFill>
                  <a:srgbClr val="000000"/>
                </a:solidFill>
                <a:latin typeface="Times New Roman"/>
                <a:ea typeface="Times New Roman"/>
                <a:cs typeface="Simplified Arabic"/>
              </a:rPr>
              <a:t>: لم تعد هناك فروق في احكام كل من الحر الأصيل والحر المعتوق.</a:t>
            </a:r>
            <a:endParaRPr lang="en-US" sz="2800" dirty="0">
              <a:latin typeface="Times New Roman"/>
              <a:ea typeface="Times New Roman"/>
            </a:endParaRPr>
          </a:p>
          <a:p>
            <a:pPr algn="just">
              <a:lnSpc>
                <a:spcPct val="115000"/>
              </a:lnSpc>
            </a:pPr>
            <a:r>
              <a:rPr lang="ar-SA" dirty="0">
                <a:solidFill>
                  <a:srgbClr val="000000"/>
                </a:solidFill>
                <a:latin typeface="Times New Roman"/>
                <a:ea typeface="Times New Roman"/>
                <a:cs typeface="Simplified Arabic"/>
              </a:rPr>
              <a:t>من حيث رابطة القرابة: وجد القانون الروابط الشخصية التي تقوم على صلة الدم والمدنية التي تستند الى سلطة رب الأسرة.</a:t>
            </a:r>
            <a:endParaRPr lang="en-US" sz="2800" dirty="0">
              <a:latin typeface="Times New Roman"/>
              <a:ea typeface="Times New Roman"/>
            </a:endParaRPr>
          </a:p>
          <a:p>
            <a:pPr lvl="0" algn="just">
              <a:lnSpc>
                <a:spcPct val="115000"/>
              </a:lnSpc>
              <a:spcAft>
                <a:spcPts val="500"/>
              </a:spcAft>
              <a:buFont typeface="+mj-lt"/>
              <a:buAutoNum type="arabicPeriod"/>
            </a:pPr>
            <a:r>
              <a:rPr lang="ar-SA" b="1" dirty="0">
                <a:solidFill>
                  <a:srgbClr val="000000"/>
                </a:solidFill>
                <a:latin typeface="Times New Roman"/>
                <a:ea typeface="Times New Roman"/>
                <a:cs typeface="Simplified Arabic"/>
              </a:rPr>
              <a:t>احكام الاموال:</a:t>
            </a:r>
            <a:endParaRPr lang="en-US" sz="2800" dirty="0">
              <a:latin typeface="Times New Roman"/>
              <a:ea typeface="Times New Roman"/>
            </a:endParaRPr>
          </a:p>
          <a:p>
            <a:pPr indent="457200" algn="just">
              <a:lnSpc>
                <a:spcPct val="115000"/>
              </a:lnSpc>
            </a:pPr>
            <a:r>
              <a:rPr lang="ar-SA" dirty="0">
                <a:solidFill>
                  <a:srgbClr val="000000"/>
                </a:solidFill>
                <a:latin typeface="Times New Roman"/>
                <a:ea typeface="Times New Roman"/>
                <a:cs typeface="Simplified Arabic"/>
              </a:rPr>
              <a:t>لم بعد هناك احكام خاصة بكل من الأموال النفيسة والأموال غير النفيسة أو الأراضي الايطالية واراضي الأقاليم بل خضعت جميع الأموال الى احكام موحدة كما وضعت لكافة الأراضي احكام موحدة.</a:t>
            </a:r>
            <a:endParaRPr lang="en-US" sz="2800" dirty="0">
              <a:effectLst/>
              <a:latin typeface="Times New Roman"/>
              <a:ea typeface="Times New Roman"/>
            </a:endParaRPr>
          </a:p>
        </p:txBody>
      </p:sp>
    </p:spTree>
    <p:extLst>
      <p:ext uri="{BB962C8B-B14F-4D97-AF65-F5344CB8AC3E}">
        <p14:creationId xmlns:p14="http://schemas.microsoft.com/office/powerpoint/2010/main" val="3565313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dirty="0" smtClean="0">
                <a:solidFill>
                  <a:srgbClr val="FF0000"/>
                </a:solidFill>
              </a:rPr>
              <a:t> اساس تشكيل الجماعة الانسانية الاولى</a:t>
            </a:r>
            <a:endParaRPr lang="ar-IQ" dirty="0">
              <a:solidFill>
                <a:srgbClr val="FF0000"/>
              </a:solidFill>
            </a:endParaRPr>
          </a:p>
        </p:txBody>
      </p:sp>
      <p:sp>
        <p:nvSpPr>
          <p:cNvPr id="3" name="عنصر نائب للمحتوى 2"/>
          <p:cNvSpPr>
            <a:spLocks noGrp="1"/>
          </p:cNvSpPr>
          <p:nvPr>
            <p:ph idx="1"/>
          </p:nvPr>
        </p:nvSpPr>
        <p:spPr/>
        <p:txBody>
          <a:bodyPr>
            <a:normAutofit fontScale="55000" lnSpcReduction="20000"/>
          </a:bodyPr>
          <a:lstStyle/>
          <a:p>
            <a:pPr marL="0" indent="0" algn="just">
              <a:lnSpc>
                <a:spcPct val="115000"/>
              </a:lnSpc>
              <a:buNone/>
            </a:pPr>
            <a:r>
              <a:rPr lang="ar-IQ" b="1" dirty="0" smtClean="0">
                <a:latin typeface="Times New Roman"/>
                <a:ea typeface="Times New Roman"/>
                <a:cs typeface="Simplified Arabic"/>
              </a:rPr>
              <a:t>من النظريات التي وضعها العلماء في اساس تشكيل الجماعة الانسانية الاولى هي :</a:t>
            </a:r>
          </a:p>
          <a:p>
            <a:pPr marL="0" indent="0" algn="just">
              <a:lnSpc>
                <a:spcPct val="115000"/>
              </a:lnSpc>
              <a:buNone/>
            </a:pPr>
            <a:r>
              <a:rPr lang="ar-IQ" sz="2800" b="1" dirty="0" smtClean="0">
                <a:solidFill>
                  <a:srgbClr val="00B0F0"/>
                </a:solidFill>
                <a:latin typeface="Times New Roman"/>
                <a:ea typeface="Times New Roman"/>
                <a:cs typeface="Simplified Arabic"/>
              </a:rPr>
              <a:t>1-نظرية العشيرة او القبيلة :</a:t>
            </a:r>
            <a:endParaRPr lang="en-US" sz="2800" dirty="0">
              <a:solidFill>
                <a:srgbClr val="00B0F0"/>
              </a:solidFill>
              <a:latin typeface="Times New Roman"/>
              <a:ea typeface="Times New Roman"/>
            </a:endParaRPr>
          </a:p>
          <a:p>
            <a:pPr indent="457200" algn="just">
              <a:lnSpc>
                <a:spcPct val="115000"/>
              </a:lnSpc>
            </a:pPr>
            <a:r>
              <a:rPr lang="ar-SA" dirty="0">
                <a:solidFill>
                  <a:srgbClr val="000000"/>
                </a:solidFill>
                <a:latin typeface="Times New Roman"/>
                <a:ea typeface="Times New Roman"/>
                <a:cs typeface="Simplified Arabic"/>
              </a:rPr>
              <a:t>ان اول من ذهب إلى ان العشيرة او القبيلة </a:t>
            </a:r>
            <a:r>
              <a:rPr lang="ar-SA" dirty="0" err="1">
                <a:solidFill>
                  <a:srgbClr val="000000"/>
                </a:solidFill>
                <a:latin typeface="Times New Roman"/>
                <a:ea typeface="Times New Roman"/>
                <a:cs typeface="Simplified Arabic"/>
              </a:rPr>
              <a:t>هى</a:t>
            </a:r>
            <a:r>
              <a:rPr lang="ar-SA" dirty="0">
                <a:solidFill>
                  <a:srgbClr val="000000"/>
                </a:solidFill>
                <a:latin typeface="Times New Roman"/>
                <a:ea typeface="Times New Roman"/>
                <a:cs typeface="Simplified Arabic"/>
              </a:rPr>
              <a:t> الجماعة الانسانية الاولى هو العالم الاجتماعي ماك </a:t>
            </a:r>
            <a:r>
              <a:rPr lang="ar-SA" dirty="0" smtClean="0">
                <a:solidFill>
                  <a:srgbClr val="000000"/>
                </a:solidFill>
                <a:latin typeface="Times New Roman"/>
                <a:ea typeface="Times New Roman"/>
                <a:cs typeface="Simplified Arabic"/>
              </a:rPr>
              <a:t>ل</a:t>
            </a:r>
            <a:r>
              <a:rPr lang="ar-IQ" dirty="0" smtClean="0">
                <a:solidFill>
                  <a:srgbClr val="000000"/>
                </a:solidFill>
                <a:latin typeface="Times New Roman"/>
                <a:ea typeface="Times New Roman"/>
                <a:cs typeface="Simplified Arabic"/>
              </a:rPr>
              <a:t>ين</a:t>
            </a:r>
            <a:r>
              <a:rPr lang="ar-SA" dirty="0" smtClean="0">
                <a:solidFill>
                  <a:srgbClr val="000000"/>
                </a:solidFill>
                <a:latin typeface="Times New Roman"/>
                <a:ea typeface="Times New Roman"/>
                <a:cs typeface="Simplified Arabic"/>
              </a:rPr>
              <a:t>ان </a:t>
            </a:r>
            <a:r>
              <a:rPr lang="en-US" dirty="0">
                <a:solidFill>
                  <a:srgbClr val="000000"/>
                </a:solidFill>
                <a:latin typeface="Times New Roman"/>
                <a:ea typeface="Times New Roman"/>
                <a:cs typeface="Simplified Arabic"/>
              </a:rPr>
              <a:t>Mac </a:t>
            </a:r>
            <a:r>
              <a:rPr lang="en-US" dirty="0" err="1">
                <a:solidFill>
                  <a:srgbClr val="000000"/>
                </a:solidFill>
                <a:latin typeface="Times New Roman"/>
                <a:ea typeface="Times New Roman"/>
                <a:cs typeface="Simplified Arabic"/>
              </a:rPr>
              <a:t>Lenan</a:t>
            </a:r>
            <a:r>
              <a:rPr lang="ar-SA" dirty="0">
                <a:solidFill>
                  <a:srgbClr val="000000"/>
                </a:solidFill>
                <a:latin typeface="Times New Roman"/>
                <a:ea typeface="Times New Roman"/>
                <a:cs typeface="Simplified Arabic"/>
              </a:rPr>
              <a:t> .فقد وضع هذا العالم نظرية ملخصها: اول جماعة انسانية كانت مكونة من افراد لم تجمعهم رابطة القربى وانما جمعتهم الصدفة أو الحاجة إلى دفع الاخطار والحصول على القوت. وكانت ظروف هذه الجماعة الاولى قاسية . </a:t>
            </a:r>
            <a:r>
              <a:rPr lang="ar-SA" dirty="0" err="1">
                <a:solidFill>
                  <a:srgbClr val="000000"/>
                </a:solidFill>
                <a:latin typeface="Times New Roman"/>
                <a:ea typeface="Times New Roman"/>
                <a:cs typeface="Simplified Arabic"/>
              </a:rPr>
              <a:t>فالاخطار</a:t>
            </a:r>
            <a:r>
              <a:rPr lang="ar-SA" dirty="0">
                <a:solidFill>
                  <a:srgbClr val="000000"/>
                </a:solidFill>
                <a:latin typeface="Times New Roman"/>
                <a:ea typeface="Times New Roman"/>
                <a:cs typeface="Simplified Arabic"/>
              </a:rPr>
              <a:t> المحدقة بها شديدة والحصول على </a:t>
            </a:r>
            <a:r>
              <a:rPr lang="ar-SA" dirty="0" smtClean="0">
                <a:solidFill>
                  <a:srgbClr val="000000"/>
                </a:solidFill>
                <a:latin typeface="Times New Roman"/>
                <a:ea typeface="Times New Roman"/>
                <a:cs typeface="Simplified Arabic"/>
              </a:rPr>
              <a:t>القوت </a:t>
            </a:r>
            <a:r>
              <a:rPr lang="ar-SA" dirty="0">
                <a:solidFill>
                  <a:srgbClr val="000000"/>
                </a:solidFill>
                <a:latin typeface="Times New Roman"/>
                <a:ea typeface="Times New Roman"/>
                <a:cs typeface="Simplified Arabic"/>
              </a:rPr>
              <a:t>امر صعب. </a:t>
            </a:r>
            <a:r>
              <a:rPr lang="ar-SA" dirty="0" smtClean="0">
                <a:solidFill>
                  <a:srgbClr val="000000"/>
                </a:solidFill>
                <a:latin typeface="Times New Roman"/>
                <a:ea typeface="Times New Roman"/>
                <a:cs typeface="Simplified Arabic"/>
              </a:rPr>
              <a:t>فع</a:t>
            </a:r>
            <a:r>
              <a:rPr lang="ar-IQ" dirty="0" smtClean="0">
                <a:solidFill>
                  <a:srgbClr val="000000"/>
                </a:solidFill>
                <a:latin typeface="Times New Roman"/>
                <a:ea typeface="Times New Roman"/>
                <a:cs typeface="Simplified Arabic"/>
              </a:rPr>
              <a:t>م</a:t>
            </a:r>
            <a:r>
              <a:rPr lang="ar-SA" dirty="0" err="1" smtClean="0">
                <a:solidFill>
                  <a:srgbClr val="000000"/>
                </a:solidFill>
                <a:latin typeface="Times New Roman"/>
                <a:ea typeface="Times New Roman"/>
                <a:cs typeface="Simplified Arabic"/>
              </a:rPr>
              <a:t>دت</a:t>
            </a:r>
            <a:r>
              <a:rPr lang="ar-SA" dirty="0" smtClean="0">
                <a:solidFill>
                  <a:srgbClr val="000000"/>
                </a:solidFill>
                <a:latin typeface="Times New Roman"/>
                <a:ea typeface="Times New Roman"/>
                <a:cs typeface="Simplified Arabic"/>
              </a:rPr>
              <a:t> </a:t>
            </a:r>
            <a:r>
              <a:rPr lang="ar-SA" dirty="0">
                <a:solidFill>
                  <a:srgbClr val="000000"/>
                </a:solidFill>
                <a:latin typeface="Times New Roman"/>
                <a:ea typeface="Times New Roman"/>
                <a:cs typeface="Simplified Arabic"/>
              </a:rPr>
              <a:t>إلى التخلص من بعض افرادها</a:t>
            </a:r>
            <a:r>
              <a:rPr lang="ar-SA" dirty="0" smtClean="0">
                <a:solidFill>
                  <a:srgbClr val="000000"/>
                </a:solidFill>
                <a:latin typeface="Times New Roman"/>
                <a:ea typeface="Times New Roman"/>
                <a:cs typeface="Simplified Arabic"/>
              </a:rPr>
              <a:t>.</a:t>
            </a:r>
            <a:endParaRPr lang="ar-IQ" sz="2800" dirty="0" smtClean="0">
              <a:latin typeface="Times New Roman"/>
              <a:ea typeface="Times New Roman"/>
            </a:endParaRPr>
          </a:p>
          <a:p>
            <a:pPr indent="457200" algn="just">
              <a:lnSpc>
                <a:spcPct val="115000"/>
              </a:lnSpc>
            </a:pPr>
            <a:r>
              <a:rPr lang="ar-SA" dirty="0" smtClean="0">
                <a:solidFill>
                  <a:srgbClr val="000000"/>
                </a:solidFill>
                <a:latin typeface="Times New Roman"/>
                <a:ea typeface="Times New Roman"/>
                <a:cs typeface="Simplified Arabic"/>
              </a:rPr>
              <a:t>فكانت </a:t>
            </a:r>
            <a:r>
              <a:rPr lang="ar-SA" dirty="0">
                <a:solidFill>
                  <a:srgbClr val="000000"/>
                </a:solidFill>
                <a:latin typeface="Times New Roman"/>
                <a:ea typeface="Times New Roman"/>
                <a:cs typeface="Simplified Arabic"/>
              </a:rPr>
              <a:t>تأد المواليد من الاناث </a:t>
            </a:r>
            <a:r>
              <a:rPr lang="ar-SA" dirty="0" smtClean="0">
                <a:solidFill>
                  <a:srgbClr val="000000"/>
                </a:solidFill>
                <a:latin typeface="Times New Roman"/>
                <a:ea typeface="Times New Roman"/>
                <a:cs typeface="Simplified Arabic"/>
              </a:rPr>
              <a:t>وتب</a:t>
            </a:r>
            <a:r>
              <a:rPr lang="ar-IQ" dirty="0" smtClean="0">
                <a:solidFill>
                  <a:srgbClr val="000000"/>
                </a:solidFill>
                <a:latin typeface="Times New Roman"/>
                <a:ea typeface="Times New Roman"/>
                <a:cs typeface="Simplified Arabic"/>
              </a:rPr>
              <a:t>ق</a:t>
            </a:r>
            <a:r>
              <a:rPr lang="ar-SA" dirty="0" smtClean="0">
                <a:solidFill>
                  <a:srgbClr val="000000"/>
                </a:solidFill>
                <a:latin typeface="Times New Roman"/>
                <a:ea typeface="Times New Roman"/>
                <a:cs typeface="Simplified Arabic"/>
              </a:rPr>
              <a:t>ي </a:t>
            </a:r>
            <a:r>
              <a:rPr lang="ar-SA" dirty="0">
                <a:solidFill>
                  <a:srgbClr val="000000"/>
                </a:solidFill>
                <a:latin typeface="Times New Roman"/>
                <a:ea typeface="Times New Roman"/>
                <a:cs typeface="Simplified Arabic"/>
              </a:rPr>
              <a:t>على الذكور بحجة انهم اقدر علي درء المخاطر </a:t>
            </a:r>
            <a:r>
              <a:rPr lang="ar-SA" dirty="0" smtClean="0">
                <a:solidFill>
                  <a:srgbClr val="000000"/>
                </a:solidFill>
                <a:latin typeface="Times New Roman"/>
                <a:ea typeface="Times New Roman"/>
                <a:cs typeface="Simplified Arabic"/>
              </a:rPr>
              <a:t>والحصول </a:t>
            </a:r>
            <a:r>
              <a:rPr lang="ar-SA" dirty="0">
                <a:solidFill>
                  <a:srgbClr val="000000"/>
                </a:solidFill>
                <a:latin typeface="Times New Roman"/>
                <a:ea typeface="Times New Roman"/>
                <a:cs typeface="Simplified Arabic"/>
              </a:rPr>
              <a:t>على القوت. وقل بهذا عدد النساء فاصبحن مشاعاً بين الرجل. وادت قلة النساء إلى ان قامت الجماعات الاولى بخطفهن. فكن ينتقلن بين الجماعات المختلفة. ونتج عن هذه الاباحية الجنسية ان اعتبرت الصلة </a:t>
            </a:r>
            <a:r>
              <a:rPr lang="ar-SA" dirty="0" err="1">
                <a:solidFill>
                  <a:srgbClr val="000000"/>
                </a:solidFill>
                <a:latin typeface="Times New Roman"/>
                <a:ea typeface="Times New Roman"/>
                <a:cs typeface="Simplified Arabic"/>
              </a:rPr>
              <a:t>بالام</a:t>
            </a:r>
            <a:r>
              <a:rPr lang="ar-SA" dirty="0">
                <a:solidFill>
                  <a:srgbClr val="000000"/>
                </a:solidFill>
                <a:latin typeface="Times New Roman"/>
                <a:ea typeface="Times New Roman"/>
                <a:cs typeface="Simplified Arabic"/>
              </a:rPr>
              <a:t> صلة النسب المؤكدة الوحيدة. فكان بذلك نظام الاسرة الامية. </a:t>
            </a:r>
            <a:r>
              <a:rPr lang="en-US" dirty="0" err="1">
                <a:solidFill>
                  <a:srgbClr val="000000"/>
                </a:solidFill>
                <a:latin typeface="Times New Roman"/>
                <a:ea typeface="Times New Roman"/>
                <a:cs typeface="Simplified Arabic"/>
              </a:rPr>
              <a:t>Matriarcat</a:t>
            </a:r>
            <a:r>
              <a:rPr lang="en-US" dirty="0">
                <a:solidFill>
                  <a:srgbClr val="000000"/>
                </a:solidFill>
                <a:latin typeface="Simplified Arabic"/>
                <a:ea typeface="Times New Roman"/>
              </a:rPr>
              <a:t>  </a:t>
            </a:r>
            <a:r>
              <a:rPr lang="ar-SA" dirty="0">
                <a:solidFill>
                  <a:srgbClr val="000000"/>
                </a:solidFill>
                <a:latin typeface="Simplified Arabic"/>
                <a:ea typeface="Times New Roman"/>
              </a:rPr>
              <a:t>وهي الاسرة المكونة من الام واولاد مع عدد من الرجال. وانتقل النظام إلى نظام الاسرة الابوية </a:t>
            </a:r>
            <a:r>
              <a:rPr lang="ar-SA" dirty="0">
                <a:solidFill>
                  <a:srgbClr val="000000"/>
                </a:solidFill>
                <a:latin typeface="Times New Roman"/>
                <a:ea typeface="Times New Roman"/>
                <a:cs typeface="Simplified Arabic"/>
              </a:rPr>
              <a:t> </a:t>
            </a:r>
            <a:r>
              <a:rPr lang="en-US" dirty="0" err="1">
                <a:solidFill>
                  <a:srgbClr val="000000"/>
                </a:solidFill>
                <a:latin typeface="Times New Roman"/>
                <a:ea typeface="Times New Roman"/>
                <a:cs typeface="Simplified Arabic"/>
              </a:rPr>
              <a:t>Fatriarcat</a:t>
            </a:r>
            <a:r>
              <a:rPr lang="ar-SA" dirty="0">
                <a:solidFill>
                  <a:srgbClr val="000000"/>
                </a:solidFill>
                <a:latin typeface="Times New Roman"/>
                <a:ea typeface="Times New Roman"/>
                <a:cs typeface="Simplified Arabic"/>
              </a:rPr>
              <a:t> بأن اختص الاخوة الرجال بامرأة واحدة ثم استأثر الاخ الاكبر بها. </a:t>
            </a:r>
            <a:r>
              <a:rPr lang="ar-SA" dirty="0" err="1">
                <a:solidFill>
                  <a:srgbClr val="000000"/>
                </a:solidFill>
                <a:latin typeface="Times New Roman"/>
                <a:ea typeface="Times New Roman"/>
                <a:cs typeface="Simplified Arabic"/>
              </a:rPr>
              <a:t>فالاسرة</a:t>
            </a:r>
            <a:r>
              <a:rPr lang="ar-SA" dirty="0">
                <a:solidFill>
                  <a:srgbClr val="000000"/>
                </a:solidFill>
                <a:latin typeface="Times New Roman"/>
                <a:ea typeface="Times New Roman"/>
                <a:cs typeface="Simplified Arabic"/>
              </a:rPr>
              <a:t> الأبوية تضم الرجل وزوجته واولاده واخوته الصغار. وبعد ان قامت الاسرة الأبوية على فكرة الزواج من امرأة واحدة </a:t>
            </a:r>
            <a:r>
              <a:rPr lang="en-US" dirty="0" err="1">
                <a:solidFill>
                  <a:srgbClr val="000000"/>
                </a:solidFill>
                <a:latin typeface="Times New Roman"/>
                <a:ea typeface="Times New Roman"/>
                <a:cs typeface="Simplified Arabic"/>
              </a:rPr>
              <a:t>Monogamie</a:t>
            </a:r>
            <a:r>
              <a:rPr lang="ar-SA" dirty="0">
                <a:solidFill>
                  <a:srgbClr val="000000"/>
                </a:solidFill>
                <a:latin typeface="Times New Roman"/>
                <a:ea typeface="Times New Roman"/>
                <a:cs typeface="Simplified Arabic"/>
              </a:rPr>
              <a:t> عرف الانسان فيما بعد نظام تعدد الزوجات </a:t>
            </a:r>
            <a:r>
              <a:rPr lang="en-US" dirty="0" err="1">
                <a:solidFill>
                  <a:srgbClr val="000000"/>
                </a:solidFill>
                <a:latin typeface="Times New Roman"/>
                <a:ea typeface="Times New Roman"/>
                <a:cs typeface="Simplified Arabic"/>
              </a:rPr>
              <a:t>Poligamie</a:t>
            </a:r>
            <a:r>
              <a:rPr lang="ar-SA" dirty="0">
                <a:solidFill>
                  <a:srgbClr val="000000"/>
                </a:solidFill>
                <a:latin typeface="Times New Roman"/>
                <a:ea typeface="Times New Roman"/>
                <a:cs typeface="Simplified Arabic"/>
              </a:rPr>
              <a:t>.</a:t>
            </a:r>
            <a:endParaRPr lang="en-US" sz="2800" dirty="0">
              <a:latin typeface="Times New Roman"/>
              <a:ea typeface="Times New Roman"/>
            </a:endParaRPr>
          </a:p>
          <a:p>
            <a:endParaRPr lang="ar-IQ" dirty="0"/>
          </a:p>
        </p:txBody>
      </p:sp>
    </p:spTree>
    <p:extLst>
      <p:ext uri="{BB962C8B-B14F-4D97-AF65-F5344CB8AC3E}">
        <p14:creationId xmlns:p14="http://schemas.microsoft.com/office/powerpoint/2010/main" val="20175661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solidFill>
                  <a:srgbClr val="FF0000"/>
                </a:solidFill>
              </a:rPr>
              <a:t>اساس تشكيل الجماعة الانسانية الاولى</a:t>
            </a:r>
            <a:endParaRPr lang="ar-IQ" dirty="0"/>
          </a:p>
        </p:txBody>
      </p:sp>
      <p:sp>
        <p:nvSpPr>
          <p:cNvPr id="3" name="عنصر نائب للمحتوى 2"/>
          <p:cNvSpPr>
            <a:spLocks noGrp="1"/>
          </p:cNvSpPr>
          <p:nvPr>
            <p:ph idx="1"/>
          </p:nvPr>
        </p:nvSpPr>
        <p:spPr/>
        <p:txBody>
          <a:bodyPr>
            <a:normAutofit fontScale="62500" lnSpcReduction="20000"/>
          </a:bodyPr>
          <a:lstStyle/>
          <a:p>
            <a:pPr indent="457200" algn="just">
              <a:lnSpc>
                <a:spcPct val="115000"/>
              </a:lnSpc>
            </a:pPr>
            <a:r>
              <a:rPr lang="ar-IQ" dirty="0" smtClean="0">
                <a:solidFill>
                  <a:srgbClr val="00B0F0"/>
                </a:solidFill>
                <a:latin typeface="Times New Roman"/>
                <a:ea typeface="Times New Roman"/>
                <a:cs typeface="Simplified Arabic"/>
              </a:rPr>
              <a:t>2- </a:t>
            </a:r>
            <a:r>
              <a:rPr lang="ar-IQ" dirty="0" smtClean="0">
                <a:solidFill>
                  <a:srgbClr val="00B0F0"/>
                </a:solidFill>
                <a:latin typeface="Times New Roman"/>
                <a:ea typeface="Times New Roman"/>
                <a:cs typeface="Simplified Arabic"/>
              </a:rPr>
              <a:t>نظرية الاسرة هي الخلية الاجتماعية الاولى :</a:t>
            </a:r>
          </a:p>
          <a:p>
            <a:pPr indent="457200" algn="just">
              <a:lnSpc>
                <a:spcPct val="115000"/>
              </a:lnSpc>
            </a:pPr>
            <a:endParaRPr lang="ar-IQ" dirty="0" smtClean="0">
              <a:solidFill>
                <a:srgbClr val="000000"/>
              </a:solidFill>
              <a:latin typeface="Times New Roman"/>
              <a:ea typeface="Times New Roman"/>
              <a:cs typeface="Simplified Arabic"/>
            </a:endParaRPr>
          </a:p>
          <a:p>
            <a:pPr indent="457200" algn="just">
              <a:lnSpc>
                <a:spcPct val="115000"/>
              </a:lnSpc>
            </a:pPr>
            <a:r>
              <a:rPr lang="ar-SA" dirty="0" smtClean="0">
                <a:solidFill>
                  <a:srgbClr val="000000"/>
                </a:solidFill>
                <a:latin typeface="Times New Roman"/>
                <a:ea typeface="Times New Roman"/>
                <a:cs typeface="Simplified Arabic"/>
              </a:rPr>
              <a:t>ان الرأي الراجع الذي ينسجم والطبيعة الانسانية وتؤيده بعض الوقائع التاريخية يذهب إلى ان الاسرة كانت هي الخلية الاجتماعية الاولى. ان افراد هذه الأسرة تربط بينهم صلة القرابة وتجمعهم سلطة رب الاسرة من اب او جد. فهي الاسرة الأبوية، وذلك على الاقل لدى الشعوب السامية </a:t>
            </a:r>
            <a:r>
              <a:rPr lang="ar-SA" dirty="0" err="1" smtClean="0">
                <a:solidFill>
                  <a:srgbClr val="000000"/>
                </a:solidFill>
                <a:latin typeface="Times New Roman"/>
                <a:ea typeface="Times New Roman"/>
                <a:cs typeface="Simplified Arabic"/>
              </a:rPr>
              <a:t>والآرية</a:t>
            </a:r>
            <a:r>
              <a:rPr lang="ar-SA" dirty="0" smtClean="0">
                <a:solidFill>
                  <a:srgbClr val="000000"/>
                </a:solidFill>
                <a:latin typeface="Times New Roman"/>
                <a:ea typeface="Times New Roman"/>
                <a:cs typeface="Simplified Arabic"/>
              </a:rPr>
              <a:t>.</a:t>
            </a:r>
            <a:endParaRPr lang="en-US" sz="2800" dirty="0" smtClean="0">
              <a:latin typeface="Times New Roman"/>
              <a:ea typeface="Times New Roman"/>
            </a:endParaRPr>
          </a:p>
          <a:p>
            <a:pPr indent="457200" algn="just">
              <a:lnSpc>
                <a:spcPct val="115000"/>
              </a:lnSpc>
            </a:pPr>
            <a:r>
              <a:rPr lang="ar-SA" dirty="0" smtClean="0">
                <a:solidFill>
                  <a:srgbClr val="000000"/>
                </a:solidFill>
                <a:latin typeface="Times New Roman"/>
                <a:ea typeface="Times New Roman"/>
                <a:cs typeface="Simplified Arabic"/>
              </a:rPr>
              <a:t>ثم </a:t>
            </a:r>
            <a:r>
              <a:rPr lang="ar-SA" dirty="0">
                <a:solidFill>
                  <a:srgbClr val="000000"/>
                </a:solidFill>
                <a:latin typeface="Times New Roman"/>
                <a:ea typeface="Times New Roman"/>
                <a:cs typeface="Simplified Arabic"/>
              </a:rPr>
              <a:t>تضخمت الاسرة الأبوية بصورة طبيعية بالنسل وبالتوسع بفكرة القرابة او بافتراض هذه الصلة. وكان ذلك يتم بتبني الغريب وحماية النزيل وموالاة العتقاء من الرقيق. ويتكاثر افراد الاسرة انشطرت إلى اسر متعددة. وهكذا تكونت العشيرة من مجموعة من الاسر التي ترجع إلى اصل واحد. ويتجمع عدد من العشائر تكونت القبيلة.</a:t>
            </a:r>
            <a:endParaRPr lang="en-US" sz="2800" dirty="0">
              <a:latin typeface="Times New Roman"/>
              <a:ea typeface="Times New Roman"/>
            </a:endParaRPr>
          </a:p>
          <a:p>
            <a:pPr indent="457200" algn="just">
              <a:lnSpc>
                <a:spcPct val="115000"/>
              </a:lnSpc>
            </a:pPr>
            <a:r>
              <a:rPr lang="ar-SA" dirty="0">
                <a:solidFill>
                  <a:srgbClr val="000000"/>
                </a:solidFill>
                <a:latin typeface="Times New Roman"/>
                <a:ea typeface="Times New Roman"/>
                <a:cs typeface="Simplified Arabic"/>
              </a:rPr>
              <a:t>ان هذا الرأي اكثر انسجاماً مع آراء المفكرين من القدماء. فقد ذهب الفيلسوف ارسطو إلى أن الاسرة كانت مصدر الدولة وأساساً لها. وقال آخرون ان الامم القديمة كانت تقوم على فكرة </a:t>
            </a:r>
            <a:r>
              <a:rPr lang="ar-SA" dirty="0" err="1">
                <a:solidFill>
                  <a:srgbClr val="000000"/>
                </a:solidFill>
                <a:latin typeface="Times New Roman"/>
                <a:ea typeface="Times New Roman"/>
                <a:cs typeface="Simplified Arabic"/>
              </a:rPr>
              <a:t>الاتحذار</a:t>
            </a:r>
            <a:r>
              <a:rPr lang="ar-SA" dirty="0">
                <a:solidFill>
                  <a:srgbClr val="000000"/>
                </a:solidFill>
                <a:latin typeface="Times New Roman"/>
                <a:ea typeface="Times New Roman"/>
                <a:cs typeface="Simplified Arabic"/>
              </a:rPr>
              <a:t> </a:t>
            </a:r>
            <a:r>
              <a:rPr lang="ar-SA" dirty="0" smtClean="0">
                <a:solidFill>
                  <a:srgbClr val="000000"/>
                </a:solidFill>
                <a:latin typeface="Times New Roman"/>
                <a:ea typeface="Times New Roman"/>
                <a:cs typeface="Simplified Arabic"/>
              </a:rPr>
              <a:t>من اصل واحد</a:t>
            </a:r>
            <a:endParaRPr lang="en-US" sz="2800" dirty="0">
              <a:latin typeface="Times New Roman"/>
              <a:ea typeface="Times New Roman"/>
            </a:endParaRPr>
          </a:p>
          <a:p>
            <a:pPr algn="just">
              <a:lnSpc>
                <a:spcPct val="115000"/>
              </a:lnSpc>
            </a:pPr>
            <a:r>
              <a:rPr lang="ar-SA" b="1" dirty="0">
                <a:solidFill>
                  <a:srgbClr val="000000"/>
                </a:solidFill>
                <a:latin typeface="Times New Roman"/>
                <a:ea typeface="Times New Roman"/>
                <a:cs typeface="Simplified Arabic"/>
              </a:rPr>
              <a:t> </a:t>
            </a:r>
            <a:endParaRPr lang="en-US" sz="2800" dirty="0">
              <a:latin typeface="Times New Roman"/>
              <a:ea typeface="Times New Roman"/>
            </a:endParaRPr>
          </a:p>
          <a:p>
            <a:endParaRPr lang="ar-IQ" dirty="0"/>
          </a:p>
        </p:txBody>
      </p:sp>
    </p:spTree>
    <p:extLst>
      <p:ext uri="{BB962C8B-B14F-4D97-AF65-F5344CB8AC3E}">
        <p14:creationId xmlns:p14="http://schemas.microsoft.com/office/powerpoint/2010/main" val="1741557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solidFill>
                  <a:srgbClr val="FF0000"/>
                </a:solidFill>
              </a:rPr>
              <a:t>اساس تشكيل الجماعة الانسانية الاولى</a:t>
            </a:r>
            <a:endParaRPr lang="ar-IQ" dirty="0"/>
          </a:p>
        </p:txBody>
      </p:sp>
      <p:sp>
        <p:nvSpPr>
          <p:cNvPr id="3" name="عنصر نائب للمحتوى 2"/>
          <p:cNvSpPr>
            <a:spLocks noGrp="1"/>
          </p:cNvSpPr>
          <p:nvPr>
            <p:ph idx="1"/>
          </p:nvPr>
        </p:nvSpPr>
        <p:spPr/>
        <p:txBody>
          <a:bodyPr/>
          <a:lstStyle/>
          <a:p>
            <a:pPr marL="457200" lvl="1" indent="0">
              <a:buNone/>
            </a:pPr>
            <a:r>
              <a:rPr lang="ar-IQ" dirty="0" smtClean="0">
                <a:solidFill>
                  <a:srgbClr val="00B0F0"/>
                </a:solidFill>
              </a:rPr>
              <a:t>3- نظرية العشيرة </a:t>
            </a:r>
            <a:r>
              <a:rPr lang="ar-IQ" dirty="0" err="1" smtClean="0">
                <a:solidFill>
                  <a:srgbClr val="00B0F0"/>
                </a:solidFill>
              </a:rPr>
              <a:t>التوتمية</a:t>
            </a:r>
            <a:r>
              <a:rPr lang="ar-IQ" dirty="0" smtClean="0">
                <a:solidFill>
                  <a:srgbClr val="00B0F0"/>
                </a:solidFill>
              </a:rPr>
              <a:t> : </a:t>
            </a:r>
          </a:p>
          <a:p>
            <a:pPr lvl="1"/>
            <a:r>
              <a:rPr lang="ar-IQ" dirty="0" smtClean="0"/>
              <a:t>ويرى اصحاب هذه النظرية ان العشيرة هي الخلية الاجتماعية الاولى وهي تضم مجموعة من الافراد لا تربطهم صلة القرابة وانما تربطهم صلة روحية ناتجة عن اعتقادهم بانهم ينحدرون من توتم واحد وهو جدهم الاعلى </a:t>
            </a:r>
            <a:r>
              <a:rPr lang="ar-IQ" dirty="0" err="1" smtClean="0"/>
              <a:t>والتوتم</a:t>
            </a:r>
            <a:r>
              <a:rPr lang="ar-IQ" dirty="0" smtClean="0"/>
              <a:t> هو عادة ما يكون حيوان او نبات </a:t>
            </a:r>
            <a:endParaRPr lang="ar-IQ" dirty="0"/>
          </a:p>
        </p:txBody>
      </p:sp>
    </p:spTree>
    <p:extLst>
      <p:ext uri="{BB962C8B-B14F-4D97-AF65-F5344CB8AC3E}">
        <p14:creationId xmlns:p14="http://schemas.microsoft.com/office/powerpoint/2010/main" val="846108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solidFill>
                  <a:srgbClr val="FF0000"/>
                </a:solidFill>
              </a:rPr>
              <a:t>أثار النظم البدائية في نظم الامم القديمة </a:t>
            </a:r>
            <a:endParaRPr lang="ar-IQ" dirty="0">
              <a:solidFill>
                <a:srgbClr val="FF0000"/>
              </a:solidFill>
            </a:endParaRPr>
          </a:p>
        </p:txBody>
      </p:sp>
      <p:sp>
        <p:nvSpPr>
          <p:cNvPr id="3" name="عنصر نائب للمحتوى 2"/>
          <p:cNvSpPr>
            <a:spLocks noGrp="1"/>
          </p:cNvSpPr>
          <p:nvPr>
            <p:ph idx="1"/>
          </p:nvPr>
        </p:nvSpPr>
        <p:spPr/>
        <p:txBody>
          <a:bodyPr>
            <a:normAutofit fontScale="92500" lnSpcReduction="10000"/>
          </a:bodyPr>
          <a:lstStyle/>
          <a:p>
            <a:pPr marL="0" indent="0" algn="just">
              <a:buNone/>
            </a:pPr>
            <a:r>
              <a:rPr lang="ar-SA" sz="2400" b="1" dirty="0" smtClean="0"/>
              <a:t>مر بنا انه كان يسود المجتمعات البدائية نظامان هما :نظام السلطة الابوية داخل نطاق الجماعة ونظام حكم القوة في علاقاتها مع الجماعات الاخرى وقد ترك هذان النظامان آثار مهمة في نظم الامم القديمة ومن اهم هذه الاثار هي :-</a:t>
            </a:r>
          </a:p>
          <a:p>
            <a:pPr algn="just"/>
            <a:r>
              <a:rPr lang="ar-SA" sz="2400" b="1" dirty="0" smtClean="0">
                <a:solidFill>
                  <a:srgbClr val="00B0F0"/>
                </a:solidFill>
              </a:rPr>
              <a:t>1- نظام الاسرة:- </a:t>
            </a:r>
            <a:r>
              <a:rPr lang="ar-SA" sz="2400" b="1" dirty="0" smtClean="0"/>
              <a:t>من زواج وارث وتبني وسلطة ابوية وعبادة الاسلاف وتضامن عائلي.</a:t>
            </a:r>
          </a:p>
          <a:p>
            <a:pPr algn="just"/>
            <a:r>
              <a:rPr lang="ar-SA" sz="2400" b="1" dirty="0" smtClean="0">
                <a:solidFill>
                  <a:srgbClr val="00B0F0"/>
                </a:solidFill>
              </a:rPr>
              <a:t>2- نظام الملكية </a:t>
            </a:r>
            <a:r>
              <a:rPr lang="ar-SA" sz="2400" b="1" dirty="0" smtClean="0"/>
              <a:t>وتطوره من الملكية الجماعية الى الملكية العائلية الى الملكية </a:t>
            </a:r>
            <a:r>
              <a:rPr lang="ar-SA" sz="2400" b="1" dirty="0" err="1" smtClean="0"/>
              <a:t>القردية</a:t>
            </a:r>
            <a:r>
              <a:rPr lang="ar-SA" sz="2400" b="1" dirty="0" smtClean="0"/>
              <a:t> </a:t>
            </a:r>
            <a:endParaRPr lang="ar-IQ" sz="2400" b="1" dirty="0" smtClean="0"/>
          </a:p>
          <a:p>
            <a:pPr algn="just"/>
            <a:r>
              <a:rPr lang="ar-SA" sz="2400" b="1" dirty="0" smtClean="0"/>
              <a:t>.</a:t>
            </a:r>
          </a:p>
          <a:p>
            <a:pPr algn="just"/>
            <a:r>
              <a:rPr lang="ar-SA" sz="2400" b="1" dirty="0" smtClean="0">
                <a:solidFill>
                  <a:srgbClr val="00B0F0"/>
                </a:solidFill>
              </a:rPr>
              <a:t>3- نظام الجريمة والعقاب </a:t>
            </a:r>
            <a:r>
              <a:rPr lang="ar-SA" sz="2400" b="1" dirty="0" smtClean="0"/>
              <a:t>واعتبار معظم الجرائم خاصة ثم في الوسائل التي استعملت للحد من اثار مبدأ القوة وتعدي العقوبة الى غير المجرم كالقصاص والدية والتخلي عن المجرم.</a:t>
            </a:r>
          </a:p>
          <a:p>
            <a:pPr algn="just"/>
            <a:r>
              <a:rPr lang="ar-SA" sz="2400" b="1" dirty="0" smtClean="0">
                <a:solidFill>
                  <a:srgbClr val="00B0F0"/>
                </a:solidFill>
              </a:rPr>
              <a:t>4- نظام القضاء </a:t>
            </a:r>
            <a:r>
              <a:rPr lang="ar-SA" sz="2400" b="1" dirty="0" smtClean="0"/>
              <a:t>: في بقاء بعض اثار القضاء الفردي والنظام القضائي لدى بعض الامم القديمة كدعوى القاء اليد ودعوى اخذ رهينة ودعوى الرهان او القسم في القضاء الروماني ونظام المبارزة لدى الشعوب الجرمانية .</a:t>
            </a:r>
            <a:endParaRPr lang="ar-IQ" sz="2400" b="1" dirty="0"/>
          </a:p>
        </p:txBody>
      </p:sp>
    </p:spTree>
    <p:extLst>
      <p:ext uri="{BB962C8B-B14F-4D97-AF65-F5344CB8AC3E}">
        <p14:creationId xmlns:p14="http://schemas.microsoft.com/office/powerpoint/2010/main" val="22132604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solidFill>
                  <a:srgbClr val="FF0000"/>
                </a:solidFill>
              </a:rPr>
              <a:t>نشوء القانون وتطوره</a:t>
            </a:r>
            <a:endParaRPr lang="ar-IQ" dirty="0">
              <a:solidFill>
                <a:srgbClr val="FF0000"/>
              </a:solidFill>
            </a:endParaRPr>
          </a:p>
        </p:txBody>
      </p:sp>
      <p:sp>
        <p:nvSpPr>
          <p:cNvPr id="3" name="عنصر نائب للمحتوى 2"/>
          <p:cNvSpPr>
            <a:spLocks noGrp="1"/>
          </p:cNvSpPr>
          <p:nvPr>
            <p:ph idx="1"/>
          </p:nvPr>
        </p:nvSpPr>
        <p:spPr/>
        <p:txBody>
          <a:bodyPr>
            <a:normAutofit/>
          </a:bodyPr>
          <a:lstStyle/>
          <a:p>
            <a:pPr marL="0" indent="0" algn="just">
              <a:buNone/>
            </a:pPr>
            <a:r>
              <a:rPr lang="ar-SA" sz="2800" dirty="0" smtClean="0"/>
              <a:t>يؤدي تقدم المدنية الانسانية الى زيادة سيطرة الانسان على الطبيعة وتكيفه لها وفق مشيئته واستخدامه اياها لقضاء حاجاته وهكذا فأن القواعد القانونية التي ظهرت هي :</a:t>
            </a:r>
          </a:p>
          <a:p>
            <a:pPr marL="0" indent="0" algn="just">
              <a:buNone/>
            </a:pPr>
            <a:r>
              <a:rPr lang="ar-SA" sz="2800" dirty="0" smtClean="0">
                <a:solidFill>
                  <a:srgbClr val="00B0F0"/>
                </a:solidFill>
              </a:rPr>
              <a:t>1- الحكم الالهي </a:t>
            </a:r>
            <a:r>
              <a:rPr lang="ar-SA" sz="2800" dirty="0" smtClean="0"/>
              <a:t>:- يعتقد ان الانسان في فجر حياته الاجتماعية لم يكن يرضخ لقواعد تنظيم سلوكه في المجتمع الا اذا اعتقد بان مشيئته الالهية قد قضت باتباعها وكان ينقل اليه مشيئته الالهية من كان يقوم بالطقوس الدينية ويدعي بتلقي الوحي من الاله ففي نطاق الاسرة كان رب الاسرة واما خارجها فكان الكهنة يقومون بها وكان الحاكم او الملك في نطاق المدينة يحتل منصب الكاهن الاعظم فكل من هؤلاء كان يمثل دور الوسيط بين الالهة والبشر.</a:t>
            </a:r>
            <a:endParaRPr lang="ar-IQ" sz="2800" dirty="0"/>
          </a:p>
        </p:txBody>
      </p:sp>
    </p:spTree>
    <p:extLst>
      <p:ext uri="{BB962C8B-B14F-4D97-AF65-F5344CB8AC3E}">
        <p14:creationId xmlns:p14="http://schemas.microsoft.com/office/powerpoint/2010/main" val="36950259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solidFill>
                  <a:srgbClr val="FF0000"/>
                </a:solidFill>
              </a:rPr>
              <a:t>نشوء القانون وتطوره</a:t>
            </a:r>
            <a:endParaRPr lang="ar-IQ" dirty="0">
              <a:solidFill>
                <a:srgbClr val="FF0000"/>
              </a:solidFill>
            </a:endParaRPr>
          </a:p>
        </p:txBody>
      </p:sp>
      <p:sp>
        <p:nvSpPr>
          <p:cNvPr id="3" name="عنصر نائب للمحتوى 2"/>
          <p:cNvSpPr>
            <a:spLocks noGrp="1"/>
          </p:cNvSpPr>
          <p:nvPr>
            <p:ph idx="1"/>
          </p:nvPr>
        </p:nvSpPr>
        <p:spPr/>
        <p:txBody>
          <a:bodyPr>
            <a:normAutofit lnSpcReduction="10000"/>
          </a:bodyPr>
          <a:lstStyle/>
          <a:p>
            <a:pPr marL="0" indent="0" algn="just">
              <a:buNone/>
            </a:pPr>
            <a:r>
              <a:rPr lang="ar-SA" sz="2800" dirty="0" smtClean="0">
                <a:solidFill>
                  <a:srgbClr val="00B0F0"/>
                </a:solidFill>
              </a:rPr>
              <a:t>2- العرف</a:t>
            </a:r>
            <a:r>
              <a:rPr lang="ar-SA" sz="2800" dirty="0" smtClean="0">
                <a:solidFill>
                  <a:schemeClr val="accent3"/>
                </a:solidFill>
              </a:rPr>
              <a:t> </a:t>
            </a:r>
            <a:r>
              <a:rPr lang="ar-SA" sz="2800" dirty="0" smtClean="0"/>
              <a:t>:- هو مجموعة القواعد العامة التي يتبعها الناس جيل بعد جيل وهي مقترنة بالجزاء لمن يخالفها كاحكام التشريع والى جانب العرف توجد العادات الاتفاقية وهي القواعد التي تعارف الناس على اتباعها في معاملاتهم وهي تصلح لتفسير نية المتعاقدين الا انها لا تكون ملزمة لاحد الا اذا كان قد اتفق عليها صراحة او ضمناً .</a:t>
            </a:r>
          </a:p>
          <a:p>
            <a:pPr marL="0" indent="0" algn="just">
              <a:buNone/>
            </a:pPr>
            <a:r>
              <a:rPr lang="ar-SA" sz="2800" dirty="0" smtClean="0">
                <a:solidFill>
                  <a:srgbClr val="00B0F0"/>
                </a:solidFill>
              </a:rPr>
              <a:t>3- التقنين </a:t>
            </a:r>
            <a:r>
              <a:rPr lang="ar-SA" sz="2800" dirty="0" smtClean="0"/>
              <a:t>:- كانت الاقلية الحاكمة تحتكر معرفة القواعد القانونية وسلطة تفسيرها وارشاد الناس الى احكامها وكانت هذه الاقلية تحقق بعملها هذا مصالح افرادها على حساب مصالح الجماعات الاخرى . وقد تغير هذا الحال نتيجة لمطالبة افراد طبقة المحكومين بمعرفة ما لهم حقوق وما عليهم من واجبات وفق احكام القانون وكانت هذه المطالبة نتيجة لانتشار الكتابة ولشعورهم بالرغبة في المساواة بافراد الطبقة الحاكمة .</a:t>
            </a:r>
            <a:endParaRPr lang="ar-IQ" sz="2800" dirty="0"/>
          </a:p>
        </p:txBody>
      </p:sp>
    </p:spTree>
    <p:extLst>
      <p:ext uri="{BB962C8B-B14F-4D97-AF65-F5344CB8AC3E}">
        <p14:creationId xmlns:p14="http://schemas.microsoft.com/office/powerpoint/2010/main" val="2542107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solidFill>
                  <a:srgbClr val="FF0000"/>
                </a:solidFill>
              </a:rPr>
              <a:t>نشوء القانون وتطوره</a:t>
            </a:r>
            <a:endParaRPr lang="ar-IQ" dirty="0">
              <a:solidFill>
                <a:srgbClr val="FF0000"/>
              </a:solidFill>
            </a:endParaRPr>
          </a:p>
        </p:txBody>
      </p:sp>
      <p:sp>
        <p:nvSpPr>
          <p:cNvPr id="3" name="عنصر نائب للمحتوى 2"/>
          <p:cNvSpPr>
            <a:spLocks noGrp="1"/>
          </p:cNvSpPr>
          <p:nvPr>
            <p:ph idx="1"/>
          </p:nvPr>
        </p:nvSpPr>
        <p:spPr/>
        <p:txBody>
          <a:bodyPr>
            <a:normAutofit fontScale="92500" lnSpcReduction="20000"/>
          </a:bodyPr>
          <a:lstStyle/>
          <a:p>
            <a:pPr marL="0" indent="0" algn="just">
              <a:buNone/>
            </a:pPr>
            <a:r>
              <a:rPr lang="ar-SA" sz="2800" dirty="0" smtClean="0"/>
              <a:t>ولذلك فقد ظهرت العديد من القوانين ومنها شرقية وغربية وهي :-</a:t>
            </a:r>
          </a:p>
          <a:p>
            <a:pPr marL="0" indent="0" algn="just">
              <a:buNone/>
            </a:pPr>
            <a:r>
              <a:rPr lang="ar-SA" sz="2800" dirty="0" smtClean="0"/>
              <a:t>القوانين العراقية القديمة التي تضم :</a:t>
            </a:r>
          </a:p>
          <a:p>
            <a:pPr marL="0" indent="0" algn="just">
              <a:buNone/>
            </a:pPr>
            <a:r>
              <a:rPr lang="ar-SA" sz="2800" dirty="0" smtClean="0">
                <a:solidFill>
                  <a:srgbClr val="00B0F0"/>
                </a:solidFill>
              </a:rPr>
              <a:t>1- قانون اورنمو</a:t>
            </a:r>
          </a:p>
          <a:p>
            <a:pPr marL="0" indent="0" algn="just">
              <a:buNone/>
            </a:pPr>
            <a:r>
              <a:rPr lang="ar-SA" sz="2800" dirty="0" smtClean="0">
                <a:solidFill>
                  <a:srgbClr val="00B0F0"/>
                </a:solidFill>
              </a:rPr>
              <a:t>2- قانون بلالاما ملك اشنونا</a:t>
            </a:r>
          </a:p>
          <a:p>
            <a:pPr marL="0" indent="0" algn="just">
              <a:buNone/>
            </a:pPr>
            <a:r>
              <a:rPr lang="ar-SA" sz="2800" dirty="0" smtClean="0">
                <a:solidFill>
                  <a:srgbClr val="00B0F0"/>
                </a:solidFill>
              </a:rPr>
              <a:t>3- قانون لبت عشتار ملك ايسن</a:t>
            </a:r>
          </a:p>
          <a:p>
            <a:pPr marL="0" indent="0" algn="just">
              <a:buNone/>
            </a:pPr>
            <a:r>
              <a:rPr lang="ar-SA" sz="2800" dirty="0" smtClean="0">
                <a:solidFill>
                  <a:srgbClr val="00B0F0"/>
                </a:solidFill>
              </a:rPr>
              <a:t>4- قانون حمورابي </a:t>
            </a:r>
          </a:p>
          <a:p>
            <a:pPr marL="0" indent="0" algn="just">
              <a:buNone/>
            </a:pPr>
            <a:r>
              <a:rPr lang="ar-SA" sz="2800" dirty="0" smtClean="0"/>
              <a:t>القوانين الغربية القديمة :</a:t>
            </a:r>
          </a:p>
          <a:p>
            <a:pPr marL="0" indent="0" algn="just">
              <a:buNone/>
            </a:pPr>
            <a:r>
              <a:rPr lang="ar-SA" sz="2800" dirty="0" smtClean="0">
                <a:solidFill>
                  <a:schemeClr val="tx2">
                    <a:lumMod val="40000"/>
                    <a:lumOff val="60000"/>
                  </a:schemeClr>
                </a:solidFill>
              </a:rPr>
              <a:t>1- القوانين اليونانية القديمة</a:t>
            </a:r>
          </a:p>
          <a:p>
            <a:pPr marL="514350" indent="-514350" algn="just">
              <a:buAutoNum type="arabic1Minus"/>
            </a:pPr>
            <a:r>
              <a:rPr lang="ar-SA" sz="2800" dirty="0" smtClean="0">
                <a:solidFill>
                  <a:schemeClr val="tx2">
                    <a:lumMod val="40000"/>
                    <a:lumOff val="60000"/>
                  </a:schemeClr>
                </a:solidFill>
              </a:rPr>
              <a:t>قانون دراكون</a:t>
            </a:r>
          </a:p>
          <a:p>
            <a:pPr marL="514350" indent="-514350" algn="just">
              <a:buAutoNum type="arabic1Minus"/>
            </a:pPr>
            <a:r>
              <a:rPr lang="ar-SA" sz="2800" dirty="0" smtClean="0">
                <a:solidFill>
                  <a:schemeClr val="tx2">
                    <a:lumMod val="40000"/>
                    <a:lumOff val="60000"/>
                  </a:schemeClr>
                </a:solidFill>
              </a:rPr>
              <a:t>قانون صولون </a:t>
            </a:r>
          </a:p>
          <a:p>
            <a:pPr marL="0" lvl="0" indent="0" algn="just">
              <a:buNone/>
            </a:pPr>
            <a:r>
              <a:rPr lang="ar-SA" sz="2800" dirty="0">
                <a:solidFill>
                  <a:schemeClr val="tx2">
                    <a:lumMod val="40000"/>
                    <a:lumOff val="60000"/>
                  </a:schemeClr>
                </a:solidFill>
              </a:rPr>
              <a:t>2- القانون الروماني ( قانون الالواح الاثنى عشر)</a:t>
            </a:r>
            <a:endParaRPr lang="ar-IQ" sz="2800" dirty="0">
              <a:solidFill>
                <a:schemeClr val="tx2">
                  <a:lumMod val="40000"/>
                  <a:lumOff val="60000"/>
                </a:schemeClr>
              </a:solidFill>
            </a:endParaRPr>
          </a:p>
          <a:p>
            <a:pPr marL="514350" indent="-514350" algn="just">
              <a:buAutoNum type="arabic1Minus"/>
            </a:pPr>
            <a:endParaRPr lang="ar-SA" sz="2800" dirty="0" smtClean="0"/>
          </a:p>
          <a:p>
            <a:pPr marL="514350" indent="-514350" algn="just">
              <a:buAutoNum type="arabic1Minus"/>
            </a:pPr>
            <a:endParaRPr lang="ar-IQ" sz="2800" dirty="0"/>
          </a:p>
        </p:txBody>
      </p:sp>
    </p:spTree>
    <p:extLst>
      <p:ext uri="{BB962C8B-B14F-4D97-AF65-F5344CB8AC3E}">
        <p14:creationId xmlns:p14="http://schemas.microsoft.com/office/powerpoint/2010/main" val="2542107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solidFill>
                  <a:srgbClr val="FF0000"/>
                </a:solidFill>
              </a:rPr>
              <a:t>اثر </a:t>
            </a:r>
            <a:r>
              <a:rPr lang="ar-IQ" dirty="0" err="1" smtClean="0">
                <a:solidFill>
                  <a:srgbClr val="FF0000"/>
                </a:solidFill>
              </a:rPr>
              <a:t>مبادىء</a:t>
            </a:r>
            <a:r>
              <a:rPr lang="ar-IQ" dirty="0" smtClean="0">
                <a:solidFill>
                  <a:srgbClr val="FF0000"/>
                </a:solidFill>
              </a:rPr>
              <a:t> العدالة في تطوير القانون الروماني </a:t>
            </a:r>
            <a:endParaRPr lang="ar-IQ" dirty="0">
              <a:solidFill>
                <a:srgbClr val="FF0000"/>
              </a:solidFill>
            </a:endParaRPr>
          </a:p>
        </p:txBody>
      </p:sp>
      <p:sp>
        <p:nvSpPr>
          <p:cNvPr id="3" name="عنصر نائب للمحتوى 2"/>
          <p:cNvSpPr>
            <a:spLocks noGrp="1"/>
          </p:cNvSpPr>
          <p:nvPr>
            <p:ph idx="1"/>
          </p:nvPr>
        </p:nvSpPr>
        <p:spPr/>
        <p:txBody>
          <a:bodyPr>
            <a:normAutofit fontScale="47500" lnSpcReduction="20000"/>
          </a:bodyPr>
          <a:lstStyle/>
          <a:p>
            <a:pPr indent="0" algn="just">
              <a:lnSpc>
                <a:spcPct val="115000"/>
              </a:lnSpc>
              <a:buNone/>
            </a:pPr>
            <a:r>
              <a:rPr lang="ar-SA" dirty="0" smtClean="0">
                <a:solidFill>
                  <a:srgbClr val="000000"/>
                </a:solidFill>
                <a:latin typeface="Times New Roman"/>
                <a:ea typeface="Times New Roman"/>
                <a:cs typeface="Simplified Arabic"/>
              </a:rPr>
              <a:t> </a:t>
            </a:r>
            <a:r>
              <a:rPr lang="ar-SA" dirty="0">
                <a:solidFill>
                  <a:srgbClr val="000000"/>
                </a:solidFill>
                <a:latin typeface="Times New Roman"/>
                <a:ea typeface="Times New Roman"/>
                <a:cs typeface="Simplified Arabic"/>
              </a:rPr>
              <a:t>يمكن ان تصنف اهم الآثار التي تركها كل من قانون الشعوب والقانون الطبيعي على القانون الروماني في مجموعتين:</a:t>
            </a:r>
            <a:endParaRPr lang="en-US" sz="2800" dirty="0">
              <a:latin typeface="Times New Roman"/>
              <a:ea typeface="Times New Roman"/>
            </a:endParaRPr>
          </a:p>
          <a:p>
            <a:pPr algn="just">
              <a:lnSpc>
                <a:spcPct val="115000"/>
              </a:lnSpc>
            </a:pPr>
            <a:r>
              <a:rPr lang="ar-SA" b="1" dirty="0">
                <a:solidFill>
                  <a:srgbClr val="00B0F0"/>
                </a:solidFill>
                <a:latin typeface="Times New Roman"/>
                <a:ea typeface="Times New Roman"/>
                <a:cs typeface="Simplified Arabic"/>
              </a:rPr>
              <a:t>أولا:</a:t>
            </a:r>
            <a:r>
              <a:rPr lang="ar-SA" dirty="0">
                <a:solidFill>
                  <a:srgbClr val="00B0F0"/>
                </a:solidFill>
                <a:latin typeface="Times New Roman"/>
                <a:ea typeface="Times New Roman"/>
                <a:cs typeface="Simplified Arabic"/>
              </a:rPr>
              <a:t> الأثار الناتجة عن تحول اهتمام الرومان من الشكل الى الحقيقة والجوهر. </a:t>
            </a:r>
            <a:r>
              <a:rPr lang="ar-SA" dirty="0">
                <a:solidFill>
                  <a:srgbClr val="000000"/>
                </a:solidFill>
                <a:latin typeface="Times New Roman"/>
                <a:ea typeface="Times New Roman"/>
                <a:cs typeface="Simplified Arabic"/>
              </a:rPr>
              <a:t>كان القانون الروماني يرتب الآثار القانونية على مجرد </a:t>
            </a:r>
            <a:r>
              <a:rPr lang="ar-SA" dirty="0" err="1">
                <a:solidFill>
                  <a:srgbClr val="000000"/>
                </a:solidFill>
                <a:latin typeface="Times New Roman"/>
                <a:ea typeface="Times New Roman"/>
                <a:cs typeface="Simplified Arabic"/>
              </a:rPr>
              <a:t>أتمام</a:t>
            </a:r>
            <a:r>
              <a:rPr lang="ar-SA" dirty="0">
                <a:solidFill>
                  <a:srgbClr val="000000"/>
                </a:solidFill>
                <a:latin typeface="Times New Roman"/>
                <a:ea typeface="Times New Roman"/>
                <a:cs typeface="Simplified Arabic"/>
              </a:rPr>
              <a:t> التصرفات القانونية بالشكل الظاهري الذي </a:t>
            </a:r>
            <a:r>
              <a:rPr lang="ar-SA" dirty="0" err="1">
                <a:solidFill>
                  <a:srgbClr val="000000"/>
                </a:solidFill>
                <a:latin typeface="Times New Roman"/>
                <a:ea typeface="Times New Roman"/>
                <a:cs typeface="Simplified Arabic"/>
              </a:rPr>
              <a:t>يتطلبه</a:t>
            </a:r>
            <a:r>
              <a:rPr lang="ar-SA" dirty="0">
                <a:solidFill>
                  <a:srgbClr val="000000"/>
                </a:solidFill>
                <a:latin typeface="Times New Roman"/>
                <a:ea typeface="Times New Roman"/>
                <a:cs typeface="Simplified Arabic"/>
              </a:rPr>
              <a:t>. واما </a:t>
            </a:r>
            <a:r>
              <a:rPr lang="ar-SA" dirty="0" err="1">
                <a:solidFill>
                  <a:srgbClr val="000000"/>
                </a:solidFill>
                <a:latin typeface="Times New Roman"/>
                <a:ea typeface="Times New Roman"/>
                <a:cs typeface="Simplified Arabic"/>
              </a:rPr>
              <a:t>الأرادة</a:t>
            </a:r>
            <a:r>
              <a:rPr lang="ar-SA" dirty="0">
                <a:solidFill>
                  <a:srgbClr val="000000"/>
                </a:solidFill>
                <a:latin typeface="Times New Roman"/>
                <a:ea typeface="Times New Roman"/>
                <a:cs typeface="Simplified Arabic"/>
              </a:rPr>
              <a:t> فلم يكن يعني بوجودها وبصحتها. كما ان عديم الاهتمام </a:t>
            </a:r>
            <a:r>
              <a:rPr lang="ar-SA" dirty="0" err="1">
                <a:solidFill>
                  <a:srgbClr val="000000"/>
                </a:solidFill>
                <a:latin typeface="Times New Roman"/>
                <a:ea typeface="Times New Roman"/>
                <a:cs typeface="Simplified Arabic"/>
              </a:rPr>
              <a:t>بالأرادة</a:t>
            </a:r>
            <a:r>
              <a:rPr lang="ar-SA" dirty="0">
                <a:solidFill>
                  <a:srgbClr val="000000"/>
                </a:solidFill>
                <a:latin typeface="Times New Roman"/>
                <a:ea typeface="Times New Roman"/>
                <a:cs typeface="Simplified Arabic"/>
              </a:rPr>
              <a:t> جعل هذا القانون لا يسمح لها بأبرام عقود لم يكن قد نص عليها. واخيراً كان القاضي مقيد الحرية في تطبيق القانون لا يستطيع الخروج عن المفهوم الحرفي للنصوص الا ان مفاهيم العدالة المستمدة من قانون الشعوب أو المستندة الى القانون الطبيعي قد دفعت الرومان الى البحث عن الحقيقة والجوهر من دون الشكل فتخلوا تدريجياً عن الشكليات التي كانت عالقة بقانونهم القديم ثم سمحوا </a:t>
            </a:r>
            <a:r>
              <a:rPr lang="ar-SA" dirty="0" err="1">
                <a:solidFill>
                  <a:srgbClr val="000000"/>
                </a:solidFill>
                <a:latin typeface="Times New Roman"/>
                <a:ea typeface="Times New Roman"/>
                <a:cs typeface="Simplified Arabic"/>
              </a:rPr>
              <a:t>للارادة</a:t>
            </a:r>
            <a:r>
              <a:rPr lang="ar-SA" dirty="0">
                <a:solidFill>
                  <a:srgbClr val="000000"/>
                </a:solidFill>
                <a:latin typeface="Times New Roman"/>
                <a:ea typeface="Times New Roman"/>
                <a:cs typeface="Simplified Arabic"/>
              </a:rPr>
              <a:t> ان تبرم عقوداً لم يكن القانون قد نص عليها وأخيراً اباح القاضي لنفسه ان يطبق نصوص القانون بشيء من الحرية والمرونة. </a:t>
            </a:r>
            <a:endParaRPr lang="en-US" sz="2800" dirty="0">
              <a:latin typeface="Times New Roman"/>
              <a:ea typeface="Times New Roman"/>
            </a:endParaRPr>
          </a:p>
          <a:p>
            <a:pPr lvl="0" algn="just">
              <a:lnSpc>
                <a:spcPct val="115000"/>
              </a:lnSpc>
              <a:spcAft>
                <a:spcPts val="500"/>
              </a:spcAft>
              <a:buFont typeface="+mj-lt"/>
              <a:buAutoNum type="arabicPeriod"/>
            </a:pPr>
            <a:r>
              <a:rPr lang="ar-SA" dirty="0">
                <a:solidFill>
                  <a:srgbClr val="000000"/>
                </a:solidFill>
                <a:latin typeface="Times New Roman"/>
                <a:ea typeface="Times New Roman"/>
                <a:cs typeface="Simplified Arabic"/>
              </a:rPr>
              <a:t>التخلي التدريجي عن الشكليات: أخذت احكام هذا القانون تتجرد تدريجياً من شكلياتها فلم يعد مجرد القيام بهذه الشكليات هو الذي ينتج الآثار القانونية في التصرفات والمعاملات بل </a:t>
            </a:r>
            <a:r>
              <a:rPr lang="ar-SA" dirty="0" err="1">
                <a:solidFill>
                  <a:srgbClr val="000000"/>
                </a:solidFill>
                <a:latin typeface="Times New Roman"/>
                <a:ea typeface="Times New Roman"/>
                <a:cs typeface="Simplified Arabic"/>
              </a:rPr>
              <a:t>الأرادة</a:t>
            </a:r>
            <a:r>
              <a:rPr lang="ar-SA" dirty="0">
                <a:solidFill>
                  <a:srgbClr val="000000"/>
                </a:solidFill>
                <a:latin typeface="Times New Roman"/>
                <a:ea typeface="Times New Roman"/>
                <a:cs typeface="Simplified Arabic"/>
              </a:rPr>
              <a:t> الحرة العاقلة التي لا تشوبها شائبة من غش أو تدليس.</a:t>
            </a:r>
            <a:endParaRPr lang="en-US" sz="2800" dirty="0">
              <a:latin typeface="Times New Roman"/>
              <a:ea typeface="Times New Roman"/>
            </a:endParaRPr>
          </a:p>
          <a:p>
            <a:pPr lvl="0" algn="just">
              <a:lnSpc>
                <a:spcPct val="115000"/>
              </a:lnSpc>
              <a:spcAft>
                <a:spcPts val="500"/>
              </a:spcAft>
              <a:buFont typeface="+mj-lt"/>
              <a:buAutoNum type="arabicPeriod"/>
            </a:pPr>
            <a:r>
              <a:rPr lang="ar-SA" dirty="0" err="1">
                <a:solidFill>
                  <a:srgbClr val="000000"/>
                </a:solidFill>
                <a:latin typeface="Times New Roman"/>
                <a:ea typeface="Times New Roman"/>
                <a:cs typeface="Simplified Arabic"/>
              </a:rPr>
              <a:t>الأعتراف</a:t>
            </a:r>
            <a:r>
              <a:rPr lang="ar-SA" dirty="0">
                <a:solidFill>
                  <a:srgbClr val="000000"/>
                </a:solidFill>
                <a:latin typeface="Times New Roman"/>
                <a:ea typeface="Times New Roman"/>
                <a:cs typeface="Simplified Arabic"/>
              </a:rPr>
              <a:t> بقدرة </a:t>
            </a:r>
            <a:r>
              <a:rPr lang="ar-SA" dirty="0" err="1">
                <a:solidFill>
                  <a:srgbClr val="000000"/>
                </a:solidFill>
                <a:latin typeface="Times New Roman"/>
                <a:ea typeface="Times New Roman"/>
                <a:cs typeface="Simplified Arabic"/>
              </a:rPr>
              <a:t>الأرادة</a:t>
            </a:r>
            <a:r>
              <a:rPr lang="ar-SA" dirty="0">
                <a:solidFill>
                  <a:srgbClr val="000000"/>
                </a:solidFill>
                <a:latin typeface="Times New Roman"/>
                <a:ea typeface="Times New Roman"/>
                <a:cs typeface="Simplified Arabic"/>
              </a:rPr>
              <a:t> عن </a:t>
            </a:r>
            <a:r>
              <a:rPr lang="ar-SA" dirty="0" err="1">
                <a:solidFill>
                  <a:srgbClr val="000000"/>
                </a:solidFill>
                <a:latin typeface="Times New Roman"/>
                <a:ea typeface="Times New Roman"/>
                <a:cs typeface="Simplified Arabic"/>
              </a:rPr>
              <a:t>الألتزام</a:t>
            </a:r>
            <a:r>
              <a:rPr lang="ar-SA" dirty="0">
                <a:solidFill>
                  <a:srgbClr val="000000"/>
                </a:solidFill>
                <a:latin typeface="Times New Roman"/>
                <a:ea typeface="Times New Roman"/>
                <a:cs typeface="Simplified Arabic"/>
              </a:rPr>
              <a:t> بالتزامات جديدة سواء تم ذلك بصيغة شكلية أو بدونها. وبذلك نشأت العقود الرضائية الأربعة وهي البيع </a:t>
            </a:r>
            <a:r>
              <a:rPr lang="ar-SA" dirty="0" err="1">
                <a:solidFill>
                  <a:srgbClr val="000000"/>
                </a:solidFill>
                <a:latin typeface="Times New Roman"/>
                <a:ea typeface="Times New Roman"/>
                <a:cs typeface="Simplified Arabic"/>
              </a:rPr>
              <a:t>والأيجار</a:t>
            </a:r>
            <a:r>
              <a:rPr lang="ar-SA" dirty="0">
                <a:solidFill>
                  <a:srgbClr val="000000"/>
                </a:solidFill>
                <a:latin typeface="Times New Roman"/>
                <a:ea typeface="Times New Roman"/>
                <a:cs typeface="Simplified Arabic"/>
              </a:rPr>
              <a:t> والوكالة والشركة واما </a:t>
            </a:r>
            <a:r>
              <a:rPr lang="ar-SA" dirty="0" err="1">
                <a:solidFill>
                  <a:srgbClr val="000000"/>
                </a:solidFill>
                <a:latin typeface="Times New Roman"/>
                <a:ea typeface="Times New Roman"/>
                <a:cs typeface="Simplified Arabic"/>
              </a:rPr>
              <a:t>ماتبقى</a:t>
            </a:r>
            <a:r>
              <a:rPr lang="ar-SA" dirty="0">
                <a:solidFill>
                  <a:srgbClr val="000000"/>
                </a:solidFill>
                <a:latin typeface="Times New Roman"/>
                <a:ea typeface="Times New Roman"/>
                <a:cs typeface="Simplified Arabic"/>
              </a:rPr>
              <a:t> من آثار الشكلية فقد فقدت الكثير من حدتها فجاز مثلا استعمال العبارات المختلفة اذا أدت الى المعنى نفسه. ثم ان </a:t>
            </a:r>
            <a:r>
              <a:rPr lang="ar-SA" dirty="0" err="1">
                <a:solidFill>
                  <a:srgbClr val="000000"/>
                </a:solidFill>
                <a:latin typeface="Times New Roman"/>
                <a:ea typeface="Times New Roman"/>
                <a:cs typeface="Simplified Arabic"/>
              </a:rPr>
              <a:t>الأهتمام</a:t>
            </a:r>
            <a:r>
              <a:rPr lang="ar-SA" dirty="0">
                <a:solidFill>
                  <a:srgbClr val="000000"/>
                </a:solidFill>
                <a:latin typeface="Times New Roman"/>
                <a:ea typeface="Times New Roman"/>
                <a:cs typeface="Simplified Arabic"/>
              </a:rPr>
              <a:t> </a:t>
            </a:r>
            <a:r>
              <a:rPr lang="ar-SA" dirty="0" err="1">
                <a:solidFill>
                  <a:srgbClr val="000000"/>
                </a:solidFill>
                <a:latin typeface="Times New Roman"/>
                <a:ea typeface="Times New Roman"/>
                <a:cs typeface="Simplified Arabic"/>
              </a:rPr>
              <a:t>بالأرادة</a:t>
            </a:r>
            <a:r>
              <a:rPr lang="ar-SA" dirty="0">
                <a:solidFill>
                  <a:srgbClr val="000000"/>
                </a:solidFill>
                <a:latin typeface="Times New Roman"/>
                <a:ea typeface="Times New Roman"/>
                <a:cs typeface="Simplified Arabic"/>
              </a:rPr>
              <a:t> كان قد أدى الى </a:t>
            </a:r>
            <a:r>
              <a:rPr lang="ar-SA" dirty="0" err="1">
                <a:solidFill>
                  <a:srgbClr val="000000"/>
                </a:solidFill>
                <a:latin typeface="Times New Roman"/>
                <a:ea typeface="Times New Roman"/>
                <a:cs typeface="Simplified Arabic"/>
              </a:rPr>
              <a:t>الأعتراف</a:t>
            </a:r>
            <a:r>
              <a:rPr lang="ar-SA" dirty="0">
                <a:solidFill>
                  <a:srgbClr val="000000"/>
                </a:solidFill>
                <a:latin typeface="Times New Roman"/>
                <a:ea typeface="Times New Roman"/>
                <a:cs typeface="Simplified Arabic"/>
              </a:rPr>
              <a:t> بالالتزامات الطبيعية الناشئة من عقود الرقيق والقاصر. </a:t>
            </a:r>
            <a:endParaRPr lang="en-US" sz="2800" dirty="0">
              <a:latin typeface="Times New Roman"/>
              <a:ea typeface="Times New Roman"/>
            </a:endParaRPr>
          </a:p>
          <a:p>
            <a:pPr lvl="0" algn="just">
              <a:lnSpc>
                <a:spcPct val="115000"/>
              </a:lnSpc>
              <a:spcAft>
                <a:spcPts val="500"/>
              </a:spcAft>
              <a:buFont typeface="+mj-lt"/>
              <a:buAutoNum type="arabicPeriod"/>
            </a:pPr>
            <a:r>
              <a:rPr lang="ar-SA" dirty="0">
                <a:solidFill>
                  <a:srgbClr val="000000"/>
                </a:solidFill>
                <a:latin typeface="Times New Roman"/>
                <a:ea typeface="Times New Roman"/>
                <a:cs typeface="Simplified Arabic"/>
              </a:rPr>
              <a:t>ترك التطبيق الحرفي للقانون: ذهب الفقهاء الرومان بتأثير الفلسفة </a:t>
            </a:r>
            <a:r>
              <a:rPr lang="ar-SA" dirty="0" err="1">
                <a:solidFill>
                  <a:srgbClr val="000000"/>
                </a:solidFill>
                <a:latin typeface="Times New Roman"/>
                <a:ea typeface="Times New Roman"/>
                <a:cs typeface="Simplified Arabic"/>
              </a:rPr>
              <a:t>الأغريقية</a:t>
            </a:r>
            <a:r>
              <a:rPr lang="ar-SA" dirty="0">
                <a:solidFill>
                  <a:srgbClr val="000000"/>
                </a:solidFill>
                <a:latin typeface="Times New Roman"/>
                <a:ea typeface="Times New Roman"/>
                <a:cs typeface="Simplified Arabic"/>
              </a:rPr>
              <a:t> </a:t>
            </a:r>
            <a:r>
              <a:rPr lang="ar-SA" dirty="0" err="1">
                <a:solidFill>
                  <a:srgbClr val="000000"/>
                </a:solidFill>
                <a:latin typeface="Times New Roman"/>
                <a:ea typeface="Times New Roman"/>
                <a:cs typeface="Simplified Arabic"/>
              </a:rPr>
              <a:t>االى</a:t>
            </a:r>
            <a:r>
              <a:rPr lang="ar-SA" dirty="0">
                <a:solidFill>
                  <a:srgbClr val="000000"/>
                </a:solidFill>
                <a:latin typeface="Times New Roman"/>
                <a:ea typeface="Times New Roman"/>
                <a:cs typeface="Simplified Arabic"/>
              </a:rPr>
              <a:t> القول بأن الأفراط في التطبيق الحرفي للقانون اغراق في الظلم. ومعنى ذلك انه أدى تطبيق القانون حرفياً الى الحرج والعسر فيضار الى تطبيقه بشيء من المرونة </a:t>
            </a:r>
            <a:r>
              <a:rPr lang="ar-SA" dirty="0" err="1">
                <a:solidFill>
                  <a:srgbClr val="000000"/>
                </a:solidFill>
                <a:latin typeface="Times New Roman"/>
                <a:ea typeface="Times New Roman"/>
                <a:cs typeface="Simplified Arabic"/>
              </a:rPr>
              <a:t>بأستيحاء</a:t>
            </a:r>
            <a:r>
              <a:rPr lang="ar-SA" dirty="0">
                <a:solidFill>
                  <a:srgbClr val="000000"/>
                </a:solidFill>
                <a:latin typeface="Times New Roman"/>
                <a:ea typeface="Times New Roman"/>
                <a:cs typeface="Simplified Arabic"/>
              </a:rPr>
              <a:t> الحكم من روح القانون </a:t>
            </a:r>
            <a:r>
              <a:rPr lang="ar-SA" dirty="0" smtClean="0">
                <a:solidFill>
                  <a:srgbClr val="000000"/>
                </a:solidFill>
                <a:latin typeface="Times New Roman"/>
                <a:ea typeface="Times New Roman"/>
                <a:cs typeface="Simplified Arabic"/>
              </a:rPr>
              <a:t>لا</a:t>
            </a:r>
            <a:r>
              <a:rPr lang="ar-IQ" dirty="0" smtClean="0">
                <a:solidFill>
                  <a:srgbClr val="000000"/>
                </a:solidFill>
                <a:latin typeface="Times New Roman"/>
                <a:ea typeface="Times New Roman"/>
                <a:cs typeface="Simplified Arabic"/>
              </a:rPr>
              <a:t> </a:t>
            </a:r>
            <a:r>
              <a:rPr lang="ar-SA" dirty="0" smtClean="0">
                <a:solidFill>
                  <a:srgbClr val="000000"/>
                </a:solidFill>
                <a:latin typeface="Times New Roman"/>
                <a:ea typeface="Times New Roman"/>
                <a:cs typeface="Simplified Arabic"/>
              </a:rPr>
              <a:t>من </a:t>
            </a:r>
            <a:r>
              <a:rPr lang="ar-SA" dirty="0">
                <a:solidFill>
                  <a:srgbClr val="000000"/>
                </a:solidFill>
                <a:latin typeface="Times New Roman"/>
                <a:ea typeface="Times New Roman"/>
                <a:cs typeface="Simplified Arabic"/>
              </a:rPr>
              <a:t>مفهومه الحرفي</a:t>
            </a:r>
            <a:r>
              <a:rPr lang="ar-SA" dirty="0" smtClean="0">
                <a:solidFill>
                  <a:srgbClr val="000000"/>
                </a:solidFill>
                <a:latin typeface="Times New Roman"/>
                <a:ea typeface="Times New Roman"/>
                <a:cs typeface="Simplified Arabic"/>
              </a:rPr>
              <a:t>.</a:t>
            </a:r>
            <a:endParaRPr lang="en-US" sz="2800" dirty="0">
              <a:latin typeface="Times New Roman"/>
              <a:ea typeface="Times New Roman"/>
            </a:endParaRPr>
          </a:p>
        </p:txBody>
      </p:sp>
    </p:spTree>
    <p:extLst>
      <p:ext uri="{BB962C8B-B14F-4D97-AF65-F5344CB8AC3E}">
        <p14:creationId xmlns:p14="http://schemas.microsoft.com/office/powerpoint/2010/main" val="134256122"/>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TotalTime>
  <Words>1247</Words>
  <Application>Microsoft Office PowerPoint</Application>
  <PresentationFormat>عرض على الشاشة (3:4)‏</PresentationFormat>
  <Paragraphs>67</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نسق Office</vt:lpstr>
      <vt:lpstr>عرض تقديمي في PowerPoint</vt:lpstr>
      <vt:lpstr> اساس تشكيل الجماعة الانسانية الاولى</vt:lpstr>
      <vt:lpstr>اساس تشكيل الجماعة الانسانية الاولى</vt:lpstr>
      <vt:lpstr>اساس تشكيل الجماعة الانسانية الاولى</vt:lpstr>
      <vt:lpstr>أثار النظم البدائية في نظم الامم القديمة </vt:lpstr>
      <vt:lpstr>نشوء القانون وتطوره</vt:lpstr>
      <vt:lpstr>نشوء القانون وتطوره</vt:lpstr>
      <vt:lpstr>نشوء القانون وتطوره</vt:lpstr>
      <vt:lpstr>اثر مبادىء العدالة في تطوير القانون الروماني </vt:lpstr>
      <vt:lpstr>اثر مبادىء العدالة في تطوير القانون الروماني </vt:lpstr>
    </vt:vector>
  </TitlesOfParts>
  <Company>المستقبل للحاسبات - سنجار</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dell</dc:creator>
  <cp:lastModifiedBy>Maher</cp:lastModifiedBy>
  <cp:revision>15</cp:revision>
  <dcterms:created xsi:type="dcterms:W3CDTF">2018-01-10T18:25:44Z</dcterms:created>
  <dcterms:modified xsi:type="dcterms:W3CDTF">2023-11-08T16:26:49Z</dcterms:modified>
</cp:coreProperties>
</file>