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2" r:id="rId6"/>
    <p:sldId id="260"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1" d="100"/>
          <a:sy n="81" d="100"/>
        </p:scale>
        <p:origin x="-1542"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893598AE-D2C3-485C-A246-7FD61E1C5804}" type="datetimeFigureOut">
              <a:rPr lang="en-US" smtClean="0"/>
              <a:t>12/1/2023</a:t>
            </a:fld>
            <a:endParaRPr lang="en-US"/>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FA468D99-B38D-46AE-B7A5-137A20A8CB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93598AE-D2C3-485C-A246-7FD61E1C5804}" type="datetimeFigureOut">
              <a:rPr lang="en-US" smtClean="0"/>
              <a:t>12/1/2023</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FA468D99-B38D-46AE-B7A5-137A20A8CB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93598AE-D2C3-485C-A246-7FD61E1C5804}" type="datetimeFigureOut">
              <a:rPr lang="en-US" smtClean="0"/>
              <a:t>12/1/2023</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FA468D99-B38D-46AE-B7A5-137A20A8CB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93598AE-D2C3-485C-A246-7FD61E1C5804}" type="datetimeFigureOut">
              <a:rPr lang="en-US" smtClean="0"/>
              <a:t>12/1/2023</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FA468D99-B38D-46AE-B7A5-137A20A8CB77}" type="slidenum">
              <a:rPr lang="en-US" smtClean="0"/>
              <a:t>‹#›</a:t>
            </a:fld>
            <a:endParaRPr lang="en-US"/>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893598AE-D2C3-485C-A246-7FD61E1C5804}" type="datetimeFigureOut">
              <a:rPr lang="en-US" smtClean="0"/>
              <a:t>12/1/2023</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FA468D99-B38D-46AE-B7A5-137A20A8CB77}" type="slidenum">
              <a:rPr lang="en-US" smtClean="0"/>
              <a:t>‹#›</a:t>
            </a:fld>
            <a:endParaRPr lang="en-US"/>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893598AE-D2C3-485C-A246-7FD61E1C5804}" type="datetimeFigureOut">
              <a:rPr lang="en-US" smtClean="0"/>
              <a:t>12/1/2023</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FA468D99-B38D-46AE-B7A5-137A20A8CB77}" type="slidenum">
              <a:rPr lang="en-US" smtClean="0"/>
              <a:t>‹#›</a:t>
            </a:fld>
            <a:endParaRPr lang="en-US"/>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893598AE-D2C3-485C-A246-7FD61E1C5804}" type="datetimeFigureOut">
              <a:rPr lang="en-US" smtClean="0"/>
              <a:t>12/1/2023</a:t>
            </a:fld>
            <a:endParaRPr lang="en-US"/>
          </a:p>
        </p:txBody>
      </p:sp>
      <p:sp>
        <p:nvSpPr>
          <p:cNvPr id="8" name="عنصر نائب للتذييل 7"/>
          <p:cNvSpPr>
            <a:spLocks noGrp="1"/>
          </p:cNvSpPr>
          <p:nvPr>
            <p:ph type="ftr" sz="quarter" idx="11"/>
          </p:nvPr>
        </p:nvSpPr>
        <p:spPr/>
        <p:txBody>
          <a:bodyPr/>
          <a:lstStyle>
            <a:extLst/>
          </a:lstStyle>
          <a:p>
            <a:endParaRPr lang="en-US"/>
          </a:p>
        </p:txBody>
      </p:sp>
      <p:sp>
        <p:nvSpPr>
          <p:cNvPr id="9" name="عنصر نائب لرقم الشريحة 8"/>
          <p:cNvSpPr>
            <a:spLocks noGrp="1"/>
          </p:cNvSpPr>
          <p:nvPr>
            <p:ph type="sldNum" sz="quarter" idx="12"/>
          </p:nvPr>
        </p:nvSpPr>
        <p:spPr/>
        <p:txBody>
          <a:bodyPr/>
          <a:lstStyle>
            <a:extLst/>
          </a:lstStyle>
          <a:p>
            <a:fld id="{FA468D99-B38D-46AE-B7A5-137A20A8CB7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893598AE-D2C3-485C-A246-7FD61E1C5804}" type="datetimeFigureOut">
              <a:rPr lang="en-US" smtClean="0"/>
              <a:t>12/1/2023</a:t>
            </a:fld>
            <a:endParaRPr lang="en-US"/>
          </a:p>
        </p:txBody>
      </p:sp>
      <p:sp>
        <p:nvSpPr>
          <p:cNvPr id="4" name="عنصر نائب للتذييل 3"/>
          <p:cNvSpPr>
            <a:spLocks noGrp="1"/>
          </p:cNvSpPr>
          <p:nvPr>
            <p:ph type="ftr" sz="quarter" idx="11"/>
          </p:nvPr>
        </p:nvSpPr>
        <p:spPr/>
        <p:txBody>
          <a:bodyPr/>
          <a:lstStyle>
            <a:extLst/>
          </a:lstStyle>
          <a:p>
            <a:endParaRPr lang="en-US"/>
          </a:p>
        </p:txBody>
      </p:sp>
      <p:sp>
        <p:nvSpPr>
          <p:cNvPr id="5" name="عنصر نائب لرقم الشريحة 4"/>
          <p:cNvSpPr>
            <a:spLocks noGrp="1"/>
          </p:cNvSpPr>
          <p:nvPr>
            <p:ph type="sldNum" sz="quarter" idx="12"/>
          </p:nvPr>
        </p:nvSpPr>
        <p:spPr/>
        <p:txBody>
          <a:bodyPr/>
          <a:lstStyle>
            <a:extLst/>
          </a:lstStyle>
          <a:p>
            <a:fld id="{FA468D99-B38D-46AE-B7A5-137A20A8CB77}" type="slidenum">
              <a:rPr lang="en-US" smtClean="0"/>
              <a:t>‹#›</a:t>
            </a:fld>
            <a:endParaRPr lang="en-US"/>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893598AE-D2C3-485C-A246-7FD61E1C5804}" type="datetimeFigureOut">
              <a:rPr lang="en-US" smtClean="0"/>
              <a:t>12/1/2023</a:t>
            </a:fld>
            <a:endParaRPr lang="en-US"/>
          </a:p>
        </p:txBody>
      </p:sp>
      <p:sp>
        <p:nvSpPr>
          <p:cNvPr id="3" name="عنصر نائب للتذييل 2"/>
          <p:cNvSpPr>
            <a:spLocks noGrp="1"/>
          </p:cNvSpPr>
          <p:nvPr>
            <p:ph type="ftr" sz="quarter" idx="11"/>
          </p:nvPr>
        </p:nvSpPr>
        <p:spPr/>
        <p:txBody>
          <a:bodyPr/>
          <a:lstStyle>
            <a:extLst/>
          </a:lstStyle>
          <a:p>
            <a:endParaRPr lang="en-US"/>
          </a:p>
        </p:txBody>
      </p:sp>
      <p:sp>
        <p:nvSpPr>
          <p:cNvPr id="4" name="عنصر نائب لرقم الشريحة 3"/>
          <p:cNvSpPr>
            <a:spLocks noGrp="1"/>
          </p:cNvSpPr>
          <p:nvPr>
            <p:ph type="sldNum" sz="quarter" idx="12"/>
          </p:nvPr>
        </p:nvSpPr>
        <p:spPr/>
        <p:txBody>
          <a:bodyPr/>
          <a:lstStyle>
            <a:extLst/>
          </a:lstStyle>
          <a:p>
            <a:fld id="{FA468D99-B38D-46AE-B7A5-137A20A8CB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893598AE-D2C3-485C-A246-7FD61E1C5804}" type="datetimeFigureOut">
              <a:rPr lang="en-US" smtClean="0"/>
              <a:t>12/1/2023</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FA468D99-B38D-46AE-B7A5-137A20A8CB7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893598AE-D2C3-485C-A246-7FD61E1C5804}" type="datetimeFigureOut">
              <a:rPr lang="en-US" smtClean="0"/>
              <a:t>12/1/2023</a:t>
            </a:fld>
            <a:endParaRPr lang="en-US"/>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FA468D99-B38D-46AE-B7A5-137A20A8CB77}" type="slidenum">
              <a:rPr lang="en-US" smtClean="0"/>
              <a:t>‹#›</a:t>
            </a:fld>
            <a:endParaRPr lang="en-US"/>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93598AE-D2C3-485C-A246-7FD61E1C5804}" type="datetimeFigureOut">
              <a:rPr lang="en-US" smtClean="0"/>
              <a:t>12/1/2023</a:t>
            </a:fld>
            <a:endParaRPr lang="en-US"/>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A468D99-B38D-46AE-B7A5-137A20A8CB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17581" y="152401"/>
            <a:ext cx="7175351" cy="838199"/>
          </a:xfrm>
          <a:solidFill>
            <a:srgbClr val="C00000"/>
          </a:solidFill>
        </p:spPr>
        <p:txBody>
          <a:bodyPr/>
          <a:lstStyle/>
          <a:p>
            <a:pPr algn="ctr"/>
            <a:r>
              <a:rPr lang="ar-IQ" sz="3600" dirty="0" smtClean="0">
                <a:solidFill>
                  <a:schemeClr val="tx1"/>
                </a:solidFill>
                <a:latin typeface="Sakkal Majalla" pitchFamily="2" charset="-78"/>
                <a:cs typeface="Sakkal Majalla" pitchFamily="2" charset="-78"/>
              </a:rPr>
              <a:t>الاتجاه السياسي الليبرالي النخبوي</a:t>
            </a:r>
            <a:endParaRPr lang="en-US" sz="3600" dirty="0">
              <a:solidFill>
                <a:schemeClr val="tx1"/>
              </a:solidFill>
              <a:latin typeface="Sakkal Majalla" pitchFamily="2" charset="-78"/>
              <a:cs typeface="Sakkal Majalla" pitchFamily="2" charset="-78"/>
            </a:endParaRPr>
          </a:p>
        </p:txBody>
      </p:sp>
      <p:sp>
        <p:nvSpPr>
          <p:cNvPr id="3" name="عنوان فرعي 2"/>
          <p:cNvSpPr>
            <a:spLocks noGrp="1"/>
          </p:cNvSpPr>
          <p:nvPr>
            <p:ph type="subTitle" idx="1"/>
          </p:nvPr>
        </p:nvSpPr>
        <p:spPr>
          <a:xfrm>
            <a:off x="304800" y="1295400"/>
            <a:ext cx="8458199" cy="5257799"/>
          </a:xfrm>
          <a:solidFill>
            <a:srgbClr val="92D050"/>
          </a:solidFill>
        </p:spPr>
        <p:txBody>
          <a:bodyPr>
            <a:normAutofit lnSpcReduction="10000"/>
          </a:bodyPr>
          <a:lstStyle/>
          <a:p>
            <a:pPr algn="just" rtl="1"/>
            <a:r>
              <a:rPr lang="ar-IQ" sz="2800" b="1" dirty="0" smtClean="0">
                <a:latin typeface="Sakkal Majalla" pitchFamily="2" charset="-78"/>
                <a:cs typeface="Sakkal Majalla" pitchFamily="2" charset="-78"/>
              </a:rPr>
              <a:t>يمثل التفوق الفكرة الاساسية في مفهوم النخبة ، فرجل النخبة يتميز بتفوقه الذهني والاخلاقي ، وهو – اي النخبة – لا يتم خلقه وصنعه بل هو يصنع نفسه بنفسه ، اذ النخبة ومكانتها لا توهب ولا تفوض للشخص ولا يمكن ان يكون مؤسسا وفقا لانتخاب .</a:t>
            </a:r>
          </a:p>
          <a:p>
            <a:pPr algn="just" rtl="1"/>
            <a:r>
              <a:rPr lang="ar-IQ" sz="2800" b="1" dirty="0" smtClean="0">
                <a:latin typeface="Sakkal Majalla" pitchFamily="2" charset="-78"/>
                <a:cs typeface="Sakkal Majalla" pitchFamily="2" charset="-78"/>
              </a:rPr>
              <a:t>جون ستيوارت ميل يقول في رجل النخبة  يبدأ بانعزاله لمواصفات وخصائص نوعية تكون فيه ولا توجد في غيره  الذي  وهو الشرط الضروري لكل عمق فكري وثبات الشخصية للنخبة .</a:t>
            </a:r>
          </a:p>
          <a:p>
            <a:pPr algn="just" rtl="1"/>
            <a:r>
              <a:rPr lang="ar-IQ" sz="2800" b="1" dirty="0" smtClean="0">
                <a:latin typeface="Sakkal Majalla" pitchFamily="2" charset="-78"/>
                <a:cs typeface="Sakkal Majalla" pitchFamily="2" charset="-78"/>
              </a:rPr>
              <a:t>ويرى </a:t>
            </a:r>
            <a:r>
              <a:rPr lang="ar-IQ" sz="2800" b="1" dirty="0" err="1" smtClean="0">
                <a:latin typeface="Sakkal Majalla" pitchFamily="2" charset="-78"/>
                <a:cs typeface="Sakkal Majalla" pitchFamily="2" charset="-78"/>
              </a:rPr>
              <a:t>كيرككارد</a:t>
            </a:r>
            <a:r>
              <a:rPr lang="ar-IQ" sz="2800" b="1" dirty="0" smtClean="0">
                <a:latin typeface="Sakkal Majalla" pitchFamily="2" charset="-78"/>
                <a:cs typeface="Sakkal Majalla" pitchFamily="2" charset="-78"/>
              </a:rPr>
              <a:t> بان النخبة هو الفرد غير الامتثالي ويتحمل مسؤولية نفسه ليلج الى المجتمع فارضا نفسه عبر نوع من المنافسة الفردية ، لان التأكد من تفوقه يجب ان يكون في ميدان منافسته مع غيره ليثبت خصائصه وتفوقه على الاخرين </a:t>
            </a:r>
          </a:p>
          <a:p>
            <a:pPr algn="just" rtl="1"/>
            <a:r>
              <a:rPr lang="ar-IQ" sz="2800" b="1" dirty="0" smtClean="0">
                <a:latin typeface="Sakkal Majalla" pitchFamily="2" charset="-78"/>
                <a:cs typeface="Sakkal Majalla" pitchFamily="2" charset="-78"/>
              </a:rPr>
              <a:t>كلما زاد العدد كثرت النخب والعكس صحيح وهذا لا يتعارض مع المساواة لان جميع الافراد نهلوا من ذات المؤسسات التي فرزت المتفوق على غيره والذي اهله لان يكون نخبة .</a:t>
            </a:r>
            <a:endParaRPr lang="en-US" sz="2800" b="1" dirty="0">
              <a:latin typeface="Sakkal Majalla" pitchFamily="2" charset="-78"/>
              <a:cs typeface="Sakkal Majalla" pitchFamily="2" charset="-78"/>
            </a:endParaRPr>
          </a:p>
        </p:txBody>
      </p:sp>
    </p:spTree>
    <p:extLst>
      <p:ext uri="{BB962C8B-B14F-4D97-AF65-F5344CB8AC3E}">
        <p14:creationId xmlns:p14="http://schemas.microsoft.com/office/powerpoint/2010/main" val="1557228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ctrTitle"/>
          </p:nvPr>
        </p:nvSpPr>
        <p:spPr>
          <a:xfrm>
            <a:off x="817581" y="228600"/>
            <a:ext cx="7175351" cy="1219199"/>
          </a:xfrm>
          <a:solidFill>
            <a:srgbClr val="C00000"/>
          </a:solidFill>
        </p:spPr>
        <p:txBody>
          <a:bodyPr/>
          <a:lstStyle/>
          <a:p>
            <a:pPr algn="ctr" rtl="1"/>
            <a:r>
              <a:rPr lang="ar-IQ" sz="3600" dirty="0" smtClean="0">
                <a:solidFill>
                  <a:schemeClr val="tx1"/>
                </a:solidFill>
                <a:latin typeface="Sakkal Majalla" pitchFamily="2" charset="-78"/>
                <a:cs typeface="Sakkal Majalla" pitchFamily="2" charset="-78"/>
              </a:rPr>
              <a:t>الليبرالية النخبوية العامة </a:t>
            </a:r>
            <a:endParaRPr lang="en-US" sz="3600" dirty="0">
              <a:solidFill>
                <a:schemeClr val="tx1"/>
              </a:solidFill>
              <a:latin typeface="Sakkal Majalla" pitchFamily="2" charset="-78"/>
              <a:cs typeface="Sakkal Majalla" pitchFamily="2" charset="-78"/>
            </a:endParaRPr>
          </a:p>
        </p:txBody>
      </p:sp>
      <p:sp>
        <p:nvSpPr>
          <p:cNvPr id="2" name="عنوان فرعي 1"/>
          <p:cNvSpPr>
            <a:spLocks noGrp="1"/>
          </p:cNvSpPr>
          <p:nvPr>
            <p:ph type="subTitle" idx="1"/>
          </p:nvPr>
        </p:nvSpPr>
        <p:spPr>
          <a:xfrm>
            <a:off x="457200" y="1828801"/>
            <a:ext cx="8000999" cy="4105864"/>
          </a:xfrm>
          <a:solidFill>
            <a:srgbClr val="92D050"/>
          </a:solidFill>
        </p:spPr>
        <p:style>
          <a:lnRef idx="1">
            <a:schemeClr val="accent3"/>
          </a:lnRef>
          <a:fillRef idx="2">
            <a:schemeClr val="accent3"/>
          </a:fillRef>
          <a:effectRef idx="1">
            <a:schemeClr val="accent3"/>
          </a:effectRef>
          <a:fontRef idx="minor">
            <a:schemeClr val="dk1"/>
          </a:fontRef>
        </p:style>
        <p:txBody>
          <a:bodyPr>
            <a:normAutofit/>
          </a:bodyPr>
          <a:lstStyle/>
          <a:p>
            <a:pPr algn="just" rtl="1"/>
            <a:r>
              <a:rPr lang="ar-IQ" sz="3600" b="1" dirty="0" err="1" smtClean="0">
                <a:solidFill>
                  <a:schemeClr val="tx1"/>
                </a:solidFill>
                <a:latin typeface="Sakkal Majalla" pitchFamily="2" charset="-78"/>
                <a:cs typeface="Sakkal Majalla" pitchFamily="2" charset="-78"/>
              </a:rPr>
              <a:t>فلفريدو</a:t>
            </a:r>
            <a:r>
              <a:rPr lang="ar-IQ" sz="3600" b="1" dirty="0" smtClean="0">
                <a:solidFill>
                  <a:schemeClr val="tx1"/>
                </a:solidFill>
                <a:latin typeface="Sakkal Majalla" pitchFamily="2" charset="-78"/>
                <a:cs typeface="Sakkal Majalla" pitchFamily="2" charset="-78"/>
              </a:rPr>
              <a:t> باريتو 1848-1923</a:t>
            </a:r>
          </a:p>
          <a:p>
            <a:pPr algn="just" rtl="1"/>
            <a:r>
              <a:rPr lang="ar-IQ" sz="3600" b="1" dirty="0" smtClean="0">
                <a:solidFill>
                  <a:schemeClr val="tx1"/>
                </a:solidFill>
                <a:latin typeface="Sakkal Majalla" pitchFamily="2" charset="-78"/>
                <a:cs typeface="Sakkal Majalla" pitchFamily="2" charset="-78"/>
              </a:rPr>
              <a:t>ولــــــد في باريـــــس لعائــــلة منفــــــــــية مـــــــــن ايطاليا </a:t>
            </a:r>
          </a:p>
          <a:p>
            <a:pPr algn="just" rtl="1"/>
            <a:r>
              <a:rPr lang="ar-IQ" sz="3600" b="1" dirty="0" smtClean="0">
                <a:solidFill>
                  <a:schemeClr val="tx1"/>
                </a:solidFill>
                <a:latin typeface="Sakkal Majalla" pitchFamily="2" charset="-78"/>
                <a:cs typeface="Sakkal Majalla" pitchFamily="2" charset="-78"/>
              </a:rPr>
              <a:t>ابوه ايطالي وامه فرنســــــــــــــــــــية ، عالم اقتصاد </a:t>
            </a:r>
          </a:p>
          <a:p>
            <a:pPr algn="just" rtl="1"/>
            <a:r>
              <a:rPr lang="ar-IQ" sz="3600" b="1" dirty="0" smtClean="0">
                <a:solidFill>
                  <a:schemeClr val="tx1"/>
                </a:solidFill>
                <a:latin typeface="Sakkal Majalla" pitchFamily="2" charset="-78"/>
                <a:cs typeface="Sakkal Majalla" pitchFamily="2" charset="-78"/>
              </a:rPr>
              <a:t>وصــــــــــاحب نظريات فضلا عـــــــــــــــن كونه عالم </a:t>
            </a:r>
          </a:p>
          <a:p>
            <a:pPr algn="just" rtl="1"/>
            <a:r>
              <a:rPr lang="ar-IQ" sz="3600" b="1" dirty="0" smtClean="0">
                <a:solidFill>
                  <a:schemeClr val="tx1"/>
                </a:solidFill>
                <a:latin typeface="Sakkal Majalla" pitchFamily="2" charset="-78"/>
                <a:cs typeface="Sakkal Majalla" pitchFamily="2" charset="-78"/>
              </a:rPr>
              <a:t>اجتماع .برز اسمه في نظرية النخبة ودورانها</a:t>
            </a:r>
            <a:endParaRPr lang="en-US" sz="3600" b="1" dirty="0">
              <a:solidFill>
                <a:schemeClr val="tx1"/>
              </a:solidFill>
              <a:latin typeface="Sakkal Majalla" pitchFamily="2" charset="-78"/>
              <a:cs typeface="Sakkal Majalla" pitchFamily="2"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1" y="1905001"/>
            <a:ext cx="1752600" cy="2285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6953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ctrTitle"/>
          </p:nvPr>
        </p:nvSpPr>
        <p:spPr>
          <a:xfrm>
            <a:off x="817581" y="228601"/>
            <a:ext cx="7175351" cy="1295399"/>
          </a:xfrm>
          <a:solidFill>
            <a:srgbClr val="C00000"/>
          </a:solidFill>
        </p:spPr>
        <p:txBody>
          <a:bodyPr/>
          <a:lstStyle/>
          <a:p>
            <a:pPr algn="ctr" rtl="1"/>
            <a:r>
              <a:rPr lang="ar-IQ" sz="3600" dirty="0" smtClean="0">
                <a:solidFill>
                  <a:schemeClr val="tx1"/>
                </a:solidFill>
                <a:latin typeface="Sakkal Majalla" pitchFamily="2" charset="-78"/>
                <a:cs typeface="Sakkal Majalla" pitchFamily="2" charset="-78"/>
              </a:rPr>
              <a:t>تعريف باريتو للنخب</a:t>
            </a:r>
            <a:endParaRPr lang="en-US" sz="3600" dirty="0">
              <a:solidFill>
                <a:schemeClr val="tx1"/>
              </a:solidFill>
              <a:latin typeface="Sakkal Majalla" pitchFamily="2" charset="-78"/>
              <a:cs typeface="Sakkal Majalla" pitchFamily="2" charset="-78"/>
            </a:endParaRPr>
          </a:p>
        </p:txBody>
      </p:sp>
      <p:sp>
        <p:nvSpPr>
          <p:cNvPr id="2" name="عنوان فرعي 1"/>
          <p:cNvSpPr>
            <a:spLocks noGrp="1"/>
          </p:cNvSpPr>
          <p:nvPr>
            <p:ph type="subTitle" idx="1"/>
          </p:nvPr>
        </p:nvSpPr>
        <p:spPr>
          <a:xfrm>
            <a:off x="533400" y="2142536"/>
            <a:ext cx="7924799" cy="3877264"/>
          </a:xfrm>
          <a:solidFill>
            <a:srgbClr val="92D050"/>
          </a:solidFill>
        </p:spPr>
        <p:txBody>
          <a:bodyPr>
            <a:normAutofit/>
          </a:bodyPr>
          <a:lstStyle/>
          <a:p>
            <a:pPr algn="just" rtl="1"/>
            <a:r>
              <a:rPr lang="ar-IQ" sz="3600" b="1" dirty="0" smtClean="0">
                <a:latin typeface="Sakkal Majalla" pitchFamily="2" charset="-78"/>
                <a:cs typeface="Sakkal Majalla" pitchFamily="2" charset="-78"/>
              </a:rPr>
              <a:t>يضع باريتو تعرفين للنخبة :-</a:t>
            </a:r>
          </a:p>
          <a:p>
            <a:pPr algn="just" rtl="1"/>
            <a:r>
              <a:rPr lang="ar-IQ" sz="2800" b="1" dirty="0" smtClean="0">
                <a:latin typeface="Sakkal Majalla" pitchFamily="2" charset="-78"/>
                <a:cs typeface="Sakkal Majalla" pitchFamily="2" charset="-78"/>
              </a:rPr>
              <a:t>الاول : التعريف الواسع الذي يغطي جميع النخب الاجتماعية ومفاده ( هم الافراد الذين نجحوا كل في مجال عمله وبلغوا مستوى عاليا ضمن التدرج المهني واستحقوا علامات تقدير جيدة في مجرى الحياة أو حصلوا على أرقام جيدة في يا نصيب الوجود الاجتماعي .</a:t>
            </a:r>
          </a:p>
          <a:p>
            <a:pPr algn="just" rtl="1"/>
            <a:r>
              <a:rPr lang="ar-IQ" sz="2800" b="1" dirty="0" smtClean="0">
                <a:latin typeface="Sakkal Majalla" pitchFamily="2" charset="-78"/>
                <a:cs typeface="Sakkal Majalla" pitchFamily="2" charset="-78"/>
              </a:rPr>
              <a:t>الثاني : التعريف الضيق وهو العدد الصغير من الافراد الذين نجحوا في ممارسة الوظائف السياسية أو الوظائف القيادية من الناحية الاجتماعية .</a:t>
            </a:r>
            <a:endParaRPr lang="en-US" sz="2800" b="1" dirty="0">
              <a:latin typeface="Sakkal Majalla" pitchFamily="2" charset="-78"/>
              <a:cs typeface="Sakkal Majalla" pitchFamily="2" charset="-78"/>
            </a:endParaRPr>
          </a:p>
        </p:txBody>
      </p:sp>
    </p:spTree>
    <p:extLst>
      <p:ext uri="{BB962C8B-B14F-4D97-AF65-F5344CB8AC3E}">
        <p14:creationId xmlns:p14="http://schemas.microsoft.com/office/powerpoint/2010/main" val="2642051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ctrTitle"/>
          </p:nvPr>
        </p:nvSpPr>
        <p:spPr>
          <a:xfrm>
            <a:off x="838200" y="304800"/>
            <a:ext cx="7175351" cy="1142999"/>
          </a:xfrm>
          <a:solidFill>
            <a:srgbClr val="C00000"/>
          </a:solidFill>
        </p:spPr>
        <p:txBody>
          <a:bodyPr/>
          <a:lstStyle/>
          <a:p>
            <a:pPr algn="ctr" rtl="1"/>
            <a:r>
              <a:rPr lang="ar-IQ" sz="3600" dirty="0" smtClean="0">
                <a:solidFill>
                  <a:schemeClr val="tx1"/>
                </a:solidFill>
                <a:latin typeface="Sakkal Majalla" pitchFamily="2" charset="-78"/>
                <a:cs typeface="Sakkal Majalla" pitchFamily="2" charset="-78"/>
              </a:rPr>
              <a:t>دوران النخب عند باريتو</a:t>
            </a:r>
            <a:endParaRPr lang="en-US" sz="3600" dirty="0">
              <a:solidFill>
                <a:schemeClr val="tx1"/>
              </a:solidFill>
              <a:latin typeface="Sakkal Majalla" pitchFamily="2" charset="-78"/>
              <a:cs typeface="Sakkal Majalla" pitchFamily="2" charset="-78"/>
            </a:endParaRPr>
          </a:p>
        </p:txBody>
      </p:sp>
      <p:sp>
        <p:nvSpPr>
          <p:cNvPr id="2" name="عنوان فرعي 1"/>
          <p:cNvSpPr>
            <a:spLocks noGrp="1"/>
          </p:cNvSpPr>
          <p:nvPr>
            <p:ph type="subTitle" idx="1"/>
          </p:nvPr>
        </p:nvSpPr>
        <p:spPr>
          <a:xfrm>
            <a:off x="457200" y="1752600"/>
            <a:ext cx="8305799" cy="4182065"/>
          </a:xfrm>
          <a:solidFill>
            <a:srgbClr val="92D050"/>
          </a:solidFill>
        </p:spPr>
        <p:txBody>
          <a:bodyPr>
            <a:normAutofit fontScale="92500" lnSpcReduction="10000"/>
          </a:bodyPr>
          <a:lstStyle/>
          <a:p>
            <a:pPr algn="just" rtl="1"/>
            <a:r>
              <a:rPr lang="ar-IQ" sz="2800" b="1" dirty="0" smtClean="0">
                <a:latin typeface="Sakkal Majalla" pitchFamily="2" charset="-78"/>
                <a:cs typeface="Sakkal Majalla" pitchFamily="2" charset="-78"/>
              </a:rPr>
              <a:t>يناقش باريتو تحولات النخب واحلال واحدة محل الاخرى والتي تحدث بشكل بطيء ولكنه مستمر مثل جريان الماء في النهر .اذ تحدث اضطرابات تنتهي بتبدل النخب ليعاود النهر الى الجريان بشكل هادئ كيف تحدث عملية تبدل النخبة ؟</a:t>
            </a:r>
          </a:p>
          <a:p>
            <a:pPr algn="just" rtl="1"/>
            <a:r>
              <a:rPr lang="ar-IQ" sz="2800" b="1" dirty="0" smtClean="0">
                <a:latin typeface="Sakkal Majalla" pitchFamily="2" charset="-78"/>
                <a:cs typeface="Sakkal Majalla" pitchFamily="2" charset="-78"/>
              </a:rPr>
              <a:t>يفترض باريتو ان النخبة (أ) في بلد ما ونتيجة لتمكنها من وجود القوة والخديعة في يدها مما يلغي اي أمل في قهرها وتبديلها من قبل الطرف (ب).</a:t>
            </a:r>
          </a:p>
          <a:p>
            <a:pPr algn="just" rtl="1"/>
            <a:r>
              <a:rPr lang="ar-IQ" sz="2800" b="1" dirty="0" smtClean="0">
                <a:latin typeface="Sakkal Majalla" pitchFamily="2" charset="-78"/>
                <a:cs typeface="Sakkal Majalla" pitchFamily="2" charset="-78"/>
              </a:rPr>
              <a:t>أما اذا تمكنت (ا) من السيطرة على الخديعة ومسكها ، وتوفرت في (ب) القوة فيكون التوازن ثابت ونتيجته بقاء ( أ) ، ولكن بتحول ولاء افراد من (ا) الى (ب) سيمكنهم من استخدام القوة والخديعة ، وبذلك يحدث التحول الى (ب)</a:t>
            </a:r>
          </a:p>
          <a:p>
            <a:pPr algn="just" rtl="1"/>
            <a:r>
              <a:rPr lang="ar-IQ" sz="2800" b="1" dirty="0" smtClean="0">
                <a:latin typeface="Sakkal Majalla" pitchFamily="2" charset="-78"/>
                <a:cs typeface="Sakkal Majalla" pitchFamily="2" charset="-78"/>
              </a:rPr>
              <a:t>اما باقي السكان (ج) فسيتم استخدامهم بصفتهم الجمهور اللازم للانتصار على الخصم ، أو ان تحول النخب سيحول ولاء (ج) بشكل طبيعي .</a:t>
            </a:r>
            <a:endParaRPr lang="en-US" sz="2800" b="1" dirty="0">
              <a:latin typeface="Sakkal Majalla" pitchFamily="2" charset="-78"/>
              <a:cs typeface="Sakkal Majalla" pitchFamily="2" charset="-78"/>
            </a:endParaRPr>
          </a:p>
        </p:txBody>
      </p:sp>
    </p:spTree>
    <p:extLst>
      <p:ext uri="{BB962C8B-B14F-4D97-AF65-F5344CB8AC3E}">
        <p14:creationId xmlns:p14="http://schemas.microsoft.com/office/powerpoint/2010/main" val="2681597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981200"/>
            <a:ext cx="8229600" cy="4434586"/>
          </a:xfrm>
          <a:solidFill>
            <a:srgbClr val="92D050"/>
          </a:solidFill>
        </p:spPr>
        <p:txBody>
          <a:bodyPr/>
          <a:lstStyle/>
          <a:p>
            <a:pPr algn="just" rtl="1"/>
            <a:r>
              <a:rPr lang="ar-IQ" dirty="0" smtClean="0"/>
              <a:t> استمرار نخبة – أ -</a:t>
            </a:r>
            <a:endParaRPr lang="en-US" dirty="0"/>
          </a:p>
        </p:txBody>
      </p:sp>
      <p:sp>
        <p:nvSpPr>
          <p:cNvPr id="3" name="عنوان 2"/>
          <p:cNvSpPr>
            <a:spLocks noGrp="1"/>
          </p:cNvSpPr>
          <p:nvPr>
            <p:ph type="title"/>
          </p:nvPr>
        </p:nvSpPr>
        <p:spPr>
          <a:solidFill>
            <a:srgbClr val="C00000"/>
          </a:solidFill>
        </p:spPr>
        <p:txBody>
          <a:bodyPr>
            <a:normAutofit/>
          </a:bodyPr>
          <a:lstStyle/>
          <a:p>
            <a:pPr algn="ctr"/>
            <a:r>
              <a:rPr lang="ar-IQ" sz="3600" dirty="0" smtClean="0"/>
              <a:t>دوران النخب عند باريتو</a:t>
            </a:r>
            <a:endParaRPr lang="en-US" sz="3600" dirty="0"/>
          </a:p>
        </p:txBody>
      </p:sp>
      <p:sp>
        <p:nvSpPr>
          <p:cNvPr id="4" name="شكل بيضاوي 3"/>
          <p:cNvSpPr/>
          <p:nvPr/>
        </p:nvSpPr>
        <p:spPr>
          <a:xfrm>
            <a:off x="6324600" y="3136900"/>
            <a:ext cx="1905000" cy="787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solidFill>
                  <a:srgbClr val="002060"/>
                </a:solidFill>
              </a:rPr>
              <a:t>أ</a:t>
            </a:r>
          </a:p>
          <a:p>
            <a:pPr algn="ctr"/>
            <a:r>
              <a:rPr lang="ar-IQ" dirty="0" smtClean="0">
                <a:solidFill>
                  <a:srgbClr val="002060"/>
                </a:solidFill>
              </a:rPr>
              <a:t>القوة + الخديعة</a:t>
            </a:r>
            <a:endParaRPr lang="en-US" dirty="0">
              <a:solidFill>
                <a:srgbClr val="002060"/>
              </a:solidFill>
            </a:endParaRPr>
          </a:p>
        </p:txBody>
      </p:sp>
      <p:sp>
        <p:nvSpPr>
          <p:cNvPr id="5" name="شكل بيضاوي 4"/>
          <p:cNvSpPr/>
          <p:nvPr/>
        </p:nvSpPr>
        <p:spPr>
          <a:xfrm>
            <a:off x="3416300" y="3073400"/>
            <a:ext cx="19050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solidFill>
                  <a:srgbClr val="002060"/>
                </a:solidFill>
              </a:rPr>
              <a:t>ب</a:t>
            </a:r>
          </a:p>
          <a:p>
            <a:pPr algn="ctr"/>
            <a:r>
              <a:rPr lang="ar-IQ" dirty="0" smtClean="0">
                <a:solidFill>
                  <a:schemeClr val="tx1"/>
                </a:solidFill>
              </a:rPr>
              <a:t>لا </a:t>
            </a:r>
            <a:r>
              <a:rPr lang="ar-IQ" dirty="0">
                <a:solidFill>
                  <a:schemeClr val="tx1"/>
                </a:solidFill>
              </a:rPr>
              <a:t>تملك </a:t>
            </a:r>
            <a:r>
              <a:rPr lang="ar-IQ" dirty="0" smtClean="0">
                <a:solidFill>
                  <a:schemeClr val="tx1"/>
                </a:solidFill>
              </a:rPr>
              <a:t>شيء</a:t>
            </a:r>
            <a:endParaRPr lang="en-US" dirty="0">
              <a:solidFill>
                <a:schemeClr val="tx1"/>
              </a:solidFill>
            </a:endParaRPr>
          </a:p>
        </p:txBody>
      </p:sp>
      <p:sp>
        <p:nvSpPr>
          <p:cNvPr id="9" name="شكل بيضاوي 8"/>
          <p:cNvSpPr/>
          <p:nvPr/>
        </p:nvSpPr>
        <p:spPr>
          <a:xfrm>
            <a:off x="6324600" y="4648200"/>
            <a:ext cx="19050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solidFill>
                  <a:schemeClr val="tx1"/>
                </a:solidFill>
              </a:rPr>
              <a:t>أ</a:t>
            </a:r>
          </a:p>
          <a:p>
            <a:pPr algn="ctr"/>
            <a:r>
              <a:rPr lang="ar-IQ" dirty="0" smtClean="0">
                <a:solidFill>
                  <a:schemeClr val="tx1"/>
                </a:solidFill>
              </a:rPr>
              <a:t>القوة</a:t>
            </a:r>
            <a:endParaRPr lang="en-US" dirty="0">
              <a:solidFill>
                <a:schemeClr val="tx1"/>
              </a:solidFill>
            </a:endParaRPr>
          </a:p>
        </p:txBody>
      </p:sp>
      <p:sp>
        <p:nvSpPr>
          <p:cNvPr id="10" name="شكل بيضاوي 9"/>
          <p:cNvSpPr/>
          <p:nvPr/>
        </p:nvSpPr>
        <p:spPr>
          <a:xfrm>
            <a:off x="3454400" y="4635500"/>
            <a:ext cx="1828800" cy="850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solidFill>
                  <a:schemeClr val="tx1"/>
                </a:solidFill>
              </a:rPr>
              <a:t>ب</a:t>
            </a:r>
          </a:p>
          <a:p>
            <a:pPr algn="ctr"/>
            <a:r>
              <a:rPr lang="ar-IQ" dirty="0" smtClean="0">
                <a:solidFill>
                  <a:schemeClr val="tx1"/>
                </a:solidFill>
              </a:rPr>
              <a:t>الخديعة</a:t>
            </a:r>
            <a:endParaRPr lang="en-US" dirty="0">
              <a:solidFill>
                <a:schemeClr val="tx1"/>
              </a:solidFill>
            </a:endParaRPr>
          </a:p>
        </p:txBody>
      </p:sp>
      <p:cxnSp>
        <p:nvCxnSpPr>
          <p:cNvPr id="12" name="رابط كسهم مستقيم 11"/>
          <p:cNvCxnSpPr/>
          <p:nvPr/>
        </p:nvCxnSpPr>
        <p:spPr>
          <a:xfrm>
            <a:off x="5486400" y="4876800"/>
            <a:ext cx="685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رابط كسهم مستقيم 15"/>
          <p:cNvCxnSpPr/>
          <p:nvPr/>
        </p:nvCxnSpPr>
        <p:spPr>
          <a:xfrm flipH="1">
            <a:off x="5486400" y="5181600"/>
            <a:ext cx="685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5943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ctrTitle"/>
          </p:nvPr>
        </p:nvSpPr>
        <p:spPr>
          <a:xfrm>
            <a:off x="817581" y="304801"/>
            <a:ext cx="7175351" cy="1676399"/>
          </a:xfrm>
          <a:solidFill>
            <a:srgbClr val="C00000"/>
          </a:solidFill>
        </p:spPr>
        <p:txBody>
          <a:bodyPr/>
          <a:lstStyle/>
          <a:p>
            <a:pPr algn="just" rtl="1"/>
            <a:r>
              <a:rPr lang="ar-IQ" sz="3600" dirty="0" smtClean="0">
                <a:solidFill>
                  <a:schemeClr val="tx1"/>
                </a:solidFill>
                <a:latin typeface="Sakkal Majalla" pitchFamily="2" charset="-78"/>
                <a:cs typeface="Sakkal Majalla" pitchFamily="2" charset="-78"/>
              </a:rPr>
              <a:t> </a:t>
            </a:r>
            <a:r>
              <a:rPr lang="ar-IQ" sz="3600" dirty="0" err="1" smtClean="0">
                <a:solidFill>
                  <a:schemeClr val="tx1"/>
                </a:solidFill>
                <a:latin typeface="Sakkal Majalla" pitchFamily="2" charset="-78"/>
                <a:cs typeface="Sakkal Majalla" pitchFamily="2" charset="-78"/>
              </a:rPr>
              <a:t>كيتانو</a:t>
            </a:r>
            <a:r>
              <a:rPr lang="ar-IQ" sz="3600" dirty="0" smtClean="0">
                <a:solidFill>
                  <a:schemeClr val="tx1"/>
                </a:solidFill>
                <a:latin typeface="Sakkal Majalla" pitchFamily="2" charset="-78"/>
                <a:cs typeface="Sakkal Majalla" pitchFamily="2" charset="-78"/>
              </a:rPr>
              <a:t> موسكا 1858- 1941</a:t>
            </a:r>
            <a:endParaRPr lang="en-US" sz="3600" dirty="0">
              <a:solidFill>
                <a:schemeClr val="tx1"/>
              </a:solidFill>
              <a:latin typeface="Sakkal Majalla" pitchFamily="2" charset="-78"/>
              <a:cs typeface="Sakkal Majalla" pitchFamily="2" charset="-78"/>
            </a:endParaRPr>
          </a:p>
        </p:txBody>
      </p:sp>
      <p:sp>
        <p:nvSpPr>
          <p:cNvPr id="2" name="عنوان فرعي 1"/>
          <p:cNvSpPr>
            <a:spLocks noGrp="1"/>
          </p:cNvSpPr>
          <p:nvPr>
            <p:ph type="subTitle" idx="1"/>
          </p:nvPr>
        </p:nvSpPr>
        <p:spPr>
          <a:xfrm>
            <a:off x="381000" y="2209800"/>
            <a:ext cx="8229599" cy="4343399"/>
          </a:xfrm>
          <a:solidFill>
            <a:srgbClr val="92D050"/>
          </a:solidFill>
        </p:spPr>
        <p:txBody>
          <a:bodyPr>
            <a:noAutofit/>
          </a:bodyPr>
          <a:lstStyle/>
          <a:p>
            <a:pPr algn="just" rtl="1"/>
            <a:r>
              <a:rPr lang="ar-IQ" sz="2800" b="1" dirty="0" smtClean="0">
                <a:latin typeface="Sakkal Majalla" pitchFamily="2" charset="-78"/>
                <a:cs typeface="Sakkal Majalla" pitchFamily="2" charset="-78"/>
              </a:rPr>
              <a:t> </a:t>
            </a:r>
            <a:r>
              <a:rPr lang="ar-IQ" sz="2800" b="1" dirty="0">
                <a:solidFill>
                  <a:schemeClr val="tx1"/>
                </a:solidFill>
                <a:latin typeface="Sakkal Majalla" pitchFamily="2" charset="-78"/>
                <a:cs typeface="Sakkal Majalla" pitchFamily="2" charset="-78"/>
              </a:rPr>
              <a:t>كان عالمًا سياسيًا وصحافيًا وموظفًا عامًا إيطاليًا. ويعزى إليه الفضل </a:t>
            </a:r>
            <a:r>
              <a:rPr lang="ar-IQ" sz="2800" b="1" dirty="0" smtClean="0">
                <a:solidFill>
                  <a:schemeClr val="tx1"/>
                </a:solidFill>
                <a:latin typeface="Sakkal Majalla" pitchFamily="2" charset="-78"/>
                <a:cs typeface="Sakkal Majalla" pitchFamily="2" charset="-78"/>
              </a:rPr>
              <a:t>في</a:t>
            </a:r>
            <a:r>
              <a:rPr lang="ar-IQ" sz="2800" b="1" dirty="0">
                <a:solidFill>
                  <a:schemeClr val="tx1"/>
                </a:solidFill>
                <a:latin typeface="Sakkal Majalla" pitchFamily="2" charset="-78"/>
                <a:cs typeface="Sakkal Majalla" pitchFamily="2" charset="-78"/>
              </a:rPr>
              <a:t> تطوير نظرية النخبة وعقيدة الطبقة السياسية ، وهو أحد الأعضاء الثلاثة الذين يشكلون المدرسة الإيطالية للنخبوية مع </a:t>
            </a:r>
            <a:r>
              <a:rPr lang="ar-IQ" sz="2800" b="1" dirty="0" err="1">
                <a:solidFill>
                  <a:schemeClr val="tx1"/>
                </a:solidFill>
                <a:latin typeface="Sakkal Majalla" pitchFamily="2" charset="-78"/>
                <a:cs typeface="Sakkal Majalla" pitchFamily="2" charset="-78"/>
              </a:rPr>
              <a:t>فيلفريدو</a:t>
            </a:r>
            <a:r>
              <a:rPr lang="ar-IQ" sz="2800" b="1" dirty="0">
                <a:solidFill>
                  <a:schemeClr val="tx1"/>
                </a:solidFill>
                <a:latin typeface="Sakkal Majalla" pitchFamily="2" charset="-78"/>
                <a:cs typeface="Sakkal Majalla" pitchFamily="2" charset="-78"/>
              </a:rPr>
              <a:t> باريتو وروبرت </a:t>
            </a:r>
            <a:r>
              <a:rPr lang="ar-IQ" sz="2800" b="1" dirty="0" err="1" smtClean="0">
                <a:solidFill>
                  <a:schemeClr val="tx1"/>
                </a:solidFill>
                <a:latin typeface="Sakkal Majalla" pitchFamily="2" charset="-78"/>
                <a:cs typeface="Sakkal Majalla" pitchFamily="2" charset="-78"/>
              </a:rPr>
              <a:t>ميشيلز</a:t>
            </a:r>
            <a:r>
              <a:rPr lang="ar-IQ" sz="2800" b="1" dirty="0" smtClean="0">
                <a:solidFill>
                  <a:schemeClr val="tx1"/>
                </a:solidFill>
                <a:latin typeface="Sakkal Majalla" pitchFamily="2" charset="-78"/>
                <a:cs typeface="Sakkal Majalla" pitchFamily="2" charset="-78"/>
              </a:rPr>
              <a:t>. </a:t>
            </a:r>
            <a:r>
              <a:rPr lang="ar-IQ" sz="2800" b="1" dirty="0">
                <a:solidFill>
                  <a:schemeClr val="tx1"/>
                </a:solidFill>
                <a:latin typeface="Sakkal Majalla" pitchFamily="2" charset="-78"/>
                <a:cs typeface="Sakkal Majalla" pitchFamily="2" charset="-78"/>
              </a:rPr>
              <a:t> </a:t>
            </a:r>
            <a:r>
              <a:rPr lang="ar-IQ" sz="2800" b="1" dirty="0" smtClean="0">
                <a:solidFill>
                  <a:schemeClr val="tx1"/>
                </a:solidFill>
                <a:latin typeface="Sakkal Majalla" pitchFamily="2" charset="-78"/>
                <a:cs typeface="Sakkal Majalla" pitchFamily="2" charset="-78"/>
              </a:rPr>
              <a:t>عمل أستاذاً </a:t>
            </a:r>
            <a:r>
              <a:rPr lang="ar-IQ" sz="2800" b="1" dirty="0">
                <a:solidFill>
                  <a:schemeClr val="tx1"/>
                </a:solidFill>
                <a:latin typeface="Sakkal Majalla" pitchFamily="2" charset="-78"/>
                <a:cs typeface="Sakkal Majalla" pitchFamily="2" charset="-78"/>
              </a:rPr>
              <a:t>في تورينو وميلانو وروما ، شغل منصب عضو </a:t>
            </a:r>
            <a:r>
              <a:rPr lang="ar-IQ" sz="2800" b="1" dirty="0" smtClean="0">
                <a:solidFill>
                  <a:schemeClr val="tx1"/>
                </a:solidFill>
                <a:latin typeface="Sakkal Majalla" pitchFamily="2" charset="-78"/>
                <a:cs typeface="Sakkal Majalla" pitchFamily="2" charset="-78"/>
              </a:rPr>
              <a:t>مجلس النواب</a:t>
            </a:r>
            <a:r>
              <a:rPr lang="ar-IQ" sz="2800" b="1" dirty="0">
                <a:solidFill>
                  <a:schemeClr val="tx1"/>
                </a:solidFill>
                <a:latin typeface="Sakkal Majalla" pitchFamily="2" charset="-78"/>
                <a:cs typeface="Sakkal Majalla" pitchFamily="2" charset="-78"/>
              </a:rPr>
              <a:t> في </a:t>
            </a:r>
            <a:r>
              <a:rPr lang="ar-IQ" sz="2800" b="1" dirty="0" smtClean="0">
                <a:solidFill>
                  <a:schemeClr val="tx1"/>
                </a:solidFill>
                <a:latin typeface="Sakkal Majalla" pitchFamily="2" charset="-78"/>
                <a:cs typeface="Sakkal Majalla" pitchFamily="2" charset="-78"/>
              </a:rPr>
              <a:t>عام 1909 </a:t>
            </a:r>
            <a:r>
              <a:rPr lang="ar-IQ" sz="2800" b="1" dirty="0">
                <a:solidFill>
                  <a:schemeClr val="tx1"/>
                </a:solidFill>
                <a:latin typeface="Sakkal Majalla" pitchFamily="2" charset="-78"/>
                <a:cs typeface="Sakkal Majalla" pitchFamily="2" charset="-78"/>
              </a:rPr>
              <a:t>، وعضو </a:t>
            </a:r>
            <a:r>
              <a:rPr lang="ar-IQ" sz="2800" b="1" dirty="0" smtClean="0">
                <a:solidFill>
                  <a:schemeClr val="tx1"/>
                </a:solidFill>
                <a:latin typeface="Sakkal Majalla" pitchFamily="2" charset="-78"/>
                <a:cs typeface="Sakkal Majalla" pitchFamily="2" charset="-78"/>
              </a:rPr>
              <a:t>مجلس</a:t>
            </a:r>
            <a:r>
              <a:rPr lang="ar-IQ" sz="2800" b="1" dirty="0">
                <a:solidFill>
                  <a:schemeClr val="tx1"/>
                </a:solidFill>
                <a:latin typeface="Sakkal Majalla" pitchFamily="2" charset="-78"/>
                <a:cs typeface="Sakkal Majalla" pitchFamily="2" charset="-78"/>
              </a:rPr>
              <a:t> </a:t>
            </a:r>
            <a:r>
              <a:rPr lang="ar-IQ" sz="2800" b="1" dirty="0" smtClean="0">
                <a:solidFill>
                  <a:schemeClr val="tx1"/>
                </a:solidFill>
                <a:latin typeface="Sakkal Majalla" pitchFamily="2" charset="-78"/>
                <a:cs typeface="Sakkal Majalla" pitchFamily="2" charset="-78"/>
              </a:rPr>
              <a:t>الشيوخ </a:t>
            </a:r>
            <a:r>
              <a:rPr lang="ar-IQ" sz="2800" b="1" dirty="0">
                <a:solidFill>
                  <a:schemeClr val="tx1"/>
                </a:solidFill>
                <a:latin typeface="Sakkal Majalla" pitchFamily="2" charset="-78"/>
                <a:cs typeface="Sakkal Majalla" pitchFamily="2" charset="-78"/>
              </a:rPr>
              <a:t>في عام 1919. يسعى </a:t>
            </a:r>
            <a:r>
              <a:rPr lang="ar-IQ" sz="2800" b="1" dirty="0" smtClean="0">
                <a:solidFill>
                  <a:schemeClr val="tx1"/>
                </a:solidFill>
                <a:latin typeface="Sakkal Majalla" pitchFamily="2" charset="-78"/>
                <a:cs typeface="Sakkal Majalla" pitchFamily="2" charset="-78"/>
              </a:rPr>
              <a:t>، </a:t>
            </a:r>
            <a:r>
              <a:rPr lang="ar-IQ" sz="2800" b="1" dirty="0">
                <a:solidFill>
                  <a:schemeClr val="tx1"/>
                </a:solidFill>
                <a:latin typeface="Sakkal Majalla" pitchFamily="2" charset="-78"/>
                <a:cs typeface="Sakkal Majalla" pitchFamily="2" charset="-78"/>
              </a:rPr>
              <a:t>ويتم تأكيد قانون حكم الأقلية من قبل النخبة بأن الوظائف السياسية المنوطة بفئات محددة. يصبح القانون رائدًا في نظرية النخبة </a:t>
            </a:r>
            <a:r>
              <a:rPr lang="ar-IQ" sz="2800" b="1" dirty="0" smtClean="0">
                <a:solidFill>
                  <a:schemeClr val="tx1"/>
                </a:solidFill>
                <a:latin typeface="Sakkal Majalla" pitchFamily="2" charset="-78"/>
                <a:cs typeface="Sakkal Majalla" pitchFamily="2" charset="-78"/>
              </a:rPr>
              <a:t>أعماله </a:t>
            </a:r>
            <a:r>
              <a:rPr lang="ar-IQ" sz="2800" b="1" dirty="0">
                <a:solidFill>
                  <a:schemeClr val="tx1"/>
                </a:solidFill>
                <a:latin typeface="Sakkal Majalla" pitchFamily="2" charset="-78"/>
                <a:cs typeface="Sakkal Majalla" pitchFamily="2" charset="-78"/>
              </a:rPr>
              <a:t>الرئيسية "عناصر العلوم السياسية" (1896) ، وعلم اجتماع الأحزاب السياسية في الديمقراطية </a:t>
            </a:r>
            <a:r>
              <a:rPr lang="ar-IQ" sz="2800" b="1" dirty="0" smtClean="0">
                <a:solidFill>
                  <a:schemeClr val="tx1"/>
                </a:solidFill>
                <a:latin typeface="Sakkal Majalla" pitchFamily="2" charset="-78"/>
                <a:cs typeface="Sakkal Majalla" pitchFamily="2" charset="-78"/>
              </a:rPr>
              <a:t>الحديثة </a:t>
            </a:r>
            <a:r>
              <a:rPr lang="ar-IQ" sz="2800" b="1" dirty="0">
                <a:solidFill>
                  <a:schemeClr val="tx1"/>
                </a:solidFill>
                <a:latin typeface="Sakkal Majalla" pitchFamily="2" charset="-78"/>
                <a:cs typeface="Sakkal Majalla" pitchFamily="2" charset="-78"/>
              </a:rPr>
              <a:t>و "تاريخ النظرية السياسية" </a:t>
            </a:r>
            <a:endParaRPr lang="ar-IQ" sz="2800" b="1" dirty="0" smtClean="0">
              <a:solidFill>
                <a:schemeClr val="tx1"/>
              </a:solidFill>
              <a:latin typeface="Sakkal Majalla" pitchFamily="2" charset="-78"/>
              <a:cs typeface="Sakkal Majalla" pitchFamily="2" charset="-78"/>
            </a:endParaRPr>
          </a:p>
          <a:p>
            <a:pPr algn="just" rtl="1"/>
            <a:endParaRPr lang="en-US" sz="2800" b="1" dirty="0">
              <a:solidFill>
                <a:schemeClr val="tx1"/>
              </a:solidFill>
              <a:latin typeface="Sakkal Majalla" pitchFamily="2" charset="-78"/>
              <a:cs typeface="Sakkal Majalla" pitchFamily="2"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85750"/>
            <a:ext cx="1619250" cy="169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5834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ctrTitle"/>
          </p:nvPr>
        </p:nvSpPr>
        <p:spPr>
          <a:xfrm>
            <a:off x="817581" y="304801"/>
            <a:ext cx="7175351" cy="1219200"/>
          </a:xfrm>
          <a:solidFill>
            <a:srgbClr val="C00000"/>
          </a:solidFill>
        </p:spPr>
        <p:txBody>
          <a:bodyPr/>
          <a:lstStyle/>
          <a:p>
            <a:pPr algn="ctr" rtl="1"/>
            <a:r>
              <a:rPr lang="ar-IQ" sz="3600" dirty="0" smtClean="0">
                <a:solidFill>
                  <a:schemeClr val="tx1"/>
                </a:solidFill>
                <a:latin typeface="Sakkal Majalla" pitchFamily="2" charset="-78"/>
                <a:cs typeface="Sakkal Majalla" pitchFamily="2" charset="-78"/>
              </a:rPr>
              <a:t>دوران النخب عند موسكا</a:t>
            </a:r>
            <a:endParaRPr lang="en-US" sz="3600" dirty="0">
              <a:solidFill>
                <a:schemeClr val="tx1"/>
              </a:solidFill>
              <a:latin typeface="Sakkal Majalla" pitchFamily="2" charset="-78"/>
              <a:cs typeface="Sakkal Majalla" pitchFamily="2" charset="-78"/>
            </a:endParaRPr>
          </a:p>
        </p:txBody>
      </p:sp>
      <p:sp>
        <p:nvSpPr>
          <p:cNvPr id="2" name="عنوان فرعي 1"/>
          <p:cNvSpPr>
            <a:spLocks noGrp="1"/>
          </p:cNvSpPr>
          <p:nvPr>
            <p:ph type="subTitle" idx="1"/>
          </p:nvPr>
        </p:nvSpPr>
        <p:spPr>
          <a:xfrm>
            <a:off x="457200" y="1752600"/>
            <a:ext cx="8077199" cy="4724399"/>
          </a:xfrm>
          <a:solidFill>
            <a:srgbClr val="92D050"/>
          </a:solidFill>
        </p:spPr>
        <p:txBody>
          <a:bodyPr>
            <a:normAutofit fontScale="92500"/>
          </a:bodyPr>
          <a:lstStyle/>
          <a:p>
            <a:pPr algn="just" rtl="1"/>
            <a:r>
              <a:rPr lang="ar-IQ" sz="2800" dirty="0" smtClean="0">
                <a:solidFill>
                  <a:srgbClr val="002060"/>
                </a:solidFill>
                <a:latin typeface="Sakkal Majalla" pitchFamily="2" charset="-78"/>
                <a:cs typeface="Sakkal Majalla" pitchFamily="2" charset="-78"/>
              </a:rPr>
              <a:t>يتفق موسكا مع باريتو بان النخب لا تستمر ولها قانون </a:t>
            </a:r>
            <a:r>
              <a:rPr lang="ar-IQ" sz="2800" dirty="0" err="1" smtClean="0">
                <a:solidFill>
                  <a:srgbClr val="002060"/>
                </a:solidFill>
                <a:latin typeface="Sakkal Majalla" pitchFamily="2" charset="-78"/>
                <a:cs typeface="Sakkal Majalla" pitchFamily="2" charset="-78"/>
              </a:rPr>
              <a:t>تتداور</a:t>
            </a:r>
            <a:r>
              <a:rPr lang="ar-IQ" sz="2800" dirty="0" smtClean="0">
                <a:solidFill>
                  <a:srgbClr val="002060"/>
                </a:solidFill>
                <a:latin typeface="Sakkal Majalla" pitchFamily="2" charset="-78"/>
                <a:cs typeface="Sakkal Majalla" pitchFamily="2" charset="-78"/>
              </a:rPr>
              <a:t> في ضوئه عند حدوث موجبات التغيير ، ولكنه يختلف مع باريتو في طريقة دوران النخب .</a:t>
            </a:r>
          </a:p>
          <a:p>
            <a:pPr algn="just" rtl="1"/>
            <a:r>
              <a:rPr lang="ar-IQ" sz="2800" dirty="0" smtClean="0">
                <a:solidFill>
                  <a:srgbClr val="002060"/>
                </a:solidFill>
                <a:latin typeface="Sakkal Majalla" pitchFamily="2" charset="-78"/>
                <a:cs typeface="Sakkal Majalla" pitchFamily="2" charset="-78"/>
              </a:rPr>
              <a:t>يقرر موسكا بان النخب السياسية غالبا ما تجد المسوغ او مصدر شرعيتها الذي تقنع به الفئة المحكومة وتشدها اليه دائما وتقنعها ، وهو ما تستخدمه ايضا ما تبرر به افضليتها واحقيتها بالحكم .</a:t>
            </a:r>
          </a:p>
          <a:p>
            <a:pPr algn="just" rtl="1"/>
            <a:r>
              <a:rPr lang="ar-IQ" sz="2800" dirty="0" smtClean="0">
                <a:solidFill>
                  <a:srgbClr val="002060"/>
                </a:solidFill>
                <a:latin typeface="Sakkal Majalla" pitchFamily="2" charset="-78"/>
                <a:cs typeface="Sakkal Majalla" pitchFamily="2" charset="-78"/>
              </a:rPr>
              <a:t>ان تاريخ الانسانية المتمدنة يهبط الى الصراع بين من يسعى للهيمنة على السلطة وتحويلها الى ارث وبين من يسعى لتفكيك هذه القوى القديمة وانبثاق قوى جديدة .</a:t>
            </a:r>
          </a:p>
          <a:p>
            <a:pPr algn="just" rtl="1"/>
            <a:r>
              <a:rPr lang="ar-IQ" sz="2800" dirty="0" smtClean="0">
                <a:solidFill>
                  <a:srgbClr val="002060"/>
                </a:solidFill>
                <a:latin typeface="Sakkal Majalla" pitchFamily="2" charset="-78"/>
                <a:cs typeface="Sakkal Majalla" pitchFamily="2" charset="-78"/>
              </a:rPr>
              <a:t>يعتقد موسكا بعدم امكانية حكم فرد واحد لملايين الرعايا دون مساعدة من الموظفين وعدم امكانية قيام الديمقراطية من غير نشاط جماهيري منسقا ومضبوطا من قبل اقلية منظمة </a:t>
            </a:r>
          </a:p>
          <a:p>
            <a:pPr algn="just" rtl="1"/>
            <a:r>
              <a:rPr lang="ar-IQ" sz="2800" dirty="0" smtClean="0">
                <a:solidFill>
                  <a:srgbClr val="002060"/>
                </a:solidFill>
                <a:latin typeface="Sakkal Majalla" pitchFamily="2" charset="-78"/>
                <a:cs typeface="Sakkal Majalla" pitchFamily="2" charset="-78"/>
              </a:rPr>
              <a:t>يحدث دوران النخب من خلال عامل خارجي بالاتفاق مع رعاع البلد الذي تم احتلاله .</a:t>
            </a:r>
            <a:endParaRPr lang="en-US" sz="2800" dirty="0">
              <a:solidFill>
                <a:srgbClr val="002060"/>
              </a:solidFill>
              <a:latin typeface="Sakkal Majalla" pitchFamily="2" charset="-78"/>
              <a:cs typeface="Sakkal Majalla" pitchFamily="2" charset="-78"/>
            </a:endParaRPr>
          </a:p>
        </p:txBody>
      </p:sp>
    </p:spTree>
    <p:extLst>
      <p:ext uri="{BB962C8B-B14F-4D97-AF65-F5344CB8AC3E}">
        <p14:creationId xmlns:p14="http://schemas.microsoft.com/office/powerpoint/2010/main" val="1820412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424744633"/>
              </p:ext>
            </p:extLst>
          </p:nvPr>
        </p:nvGraphicFramePr>
        <p:xfrm>
          <a:off x="457200" y="2667000"/>
          <a:ext cx="8229600" cy="35052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ar-IQ" dirty="0" smtClean="0">
                          <a:solidFill>
                            <a:srgbClr val="C00000"/>
                          </a:solidFill>
                        </a:rPr>
                        <a:t>الطبقات المحكومة</a:t>
                      </a:r>
                      <a:endParaRPr lang="en-US" dirty="0">
                        <a:solidFill>
                          <a:srgbClr val="C00000"/>
                        </a:solidFill>
                      </a:endParaRPr>
                    </a:p>
                  </a:txBody>
                  <a:tcPr>
                    <a:solidFill>
                      <a:srgbClr val="92D050"/>
                    </a:solidFill>
                  </a:tcPr>
                </a:tc>
                <a:tc>
                  <a:txBody>
                    <a:bodyPr/>
                    <a:lstStyle/>
                    <a:p>
                      <a:pPr algn="ctr"/>
                      <a:r>
                        <a:rPr lang="ar-IQ" dirty="0" smtClean="0">
                          <a:solidFill>
                            <a:srgbClr val="C00000"/>
                          </a:solidFill>
                        </a:rPr>
                        <a:t>النخبة الحاكمة</a:t>
                      </a:r>
                      <a:endParaRPr lang="en-US" dirty="0">
                        <a:solidFill>
                          <a:srgbClr val="C00000"/>
                        </a:solidFill>
                      </a:endParaRPr>
                    </a:p>
                  </a:txBody>
                  <a:tcPr>
                    <a:solidFill>
                      <a:srgbClr val="FFC000"/>
                    </a:solidFill>
                  </a:tcPr>
                </a:tc>
              </a:tr>
              <a:tr h="370840">
                <a:tc>
                  <a:txBody>
                    <a:bodyPr/>
                    <a:lstStyle/>
                    <a:p>
                      <a:pPr algn="r"/>
                      <a:r>
                        <a:rPr lang="ar-IQ" dirty="0" smtClean="0"/>
                        <a:t>عدد اكبر من</a:t>
                      </a:r>
                      <a:r>
                        <a:rPr lang="ar-IQ" baseline="0" dirty="0" smtClean="0"/>
                        <a:t> النخبة الحاكمة</a:t>
                      </a:r>
                      <a:endParaRPr lang="en-US" dirty="0"/>
                    </a:p>
                  </a:txBody>
                  <a:tcPr>
                    <a:solidFill>
                      <a:srgbClr val="92D050"/>
                    </a:solidFill>
                  </a:tcPr>
                </a:tc>
                <a:tc>
                  <a:txBody>
                    <a:bodyPr/>
                    <a:lstStyle/>
                    <a:p>
                      <a:pPr algn="just" rtl="1"/>
                      <a:r>
                        <a:rPr lang="ar-IQ" dirty="0" smtClean="0"/>
                        <a:t>عدد اقل من الطبقة المحكومة</a:t>
                      </a:r>
                      <a:endParaRPr lang="en-US" dirty="0"/>
                    </a:p>
                  </a:txBody>
                  <a:tcPr>
                    <a:solidFill>
                      <a:srgbClr val="FFC000"/>
                    </a:solidFill>
                  </a:tcPr>
                </a:tc>
              </a:tr>
              <a:tr h="370840">
                <a:tc>
                  <a:txBody>
                    <a:bodyPr/>
                    <a:lstStyle/>
                    <a:p>
                      <a:pPr algn="r" rtl="1"/>
                      <a:r>
                        <a:rPr lang="ar-IQ" dirty="0" smtClean="0"/>
                        <a:t>منقادة ومراقبة من النخب الحاكمة</a:t>
                      </a:r>
                      <a:endParaRPr lang="en-US" dirty="0"/>
                    </a:p>
                  </a:txBody>
                  <a:tcPr>
                    <a:solidFill>
                      <a:srgbClr val="92D050"/>
                    </a:solidFill>
                  </a:tcPr>
                </a:tc>
                <a:tc>
                  <a:txBody>
                    <a:bodyPr/>
                    <a:lstStyle/>
                    <a:p>
                      <a:pPr algn="just" rtl="1"/>
                      <a:r>
                        <a:rPr lang="ar-IQ" dirty="0" smtClean="0"/>
                        <a:t>تقوم بالوظائف السياسية</a:t>
                      </a:r>
                      <a:endParaRPr lang="en-US" dirty="0"/>
                    </a:p>
                  </a:txBody>
                  <a:tcPr>
                    <a:solidFill>
                      <a:srgbClr val="FFC000"/>
                    </a:solidFill>
                  </a:tcPr>
                </a:tc>
              </a:tr>
              <a:tr h="370840">
                <a:tc>
                  <a:txBody>
                    <a:bodyPr/>
                    <a:lstStyle/>
                    <a:p>
                      <a:pPr algn="r" rtl="1"/>
                      <a:r>
                        <a:rPr lang="ar-IQ" dirty="0" smtClean="0"/>
                        <a:t>لا تستطيع احتكار السلطة ولا تستفيد من منافعها</a:t>
                      </a:r>
                      <a:endParaRPr lang="en-US" dirty="0"/>
                    </a:p>
                  </a:txBody>
                  <a:tcPr>
                    <a:solidFill>
                      <a:srgbClr val="92D050"/>
                    </a:solidFill>
                  </a:tcPr>
                </a:tc>
                <a:tc>
                  <a:txBody>
                    <a:bodyPr/>
                    <a:lstStyle/>
                    <a:p>
                      <a:pPr algn="r" rtl="1"/>
                      <a:r>
                        <a:rPr lang="ar-IQ" dirty="0" smtClean="0"/>
                        <a:t>تحتكر السلطة وتتمتع بفوائدها</a:t>
                      </a:r>
                      <a:endParaRPr lang="en-US" dirty="0"/>
                    </a:p>
                  </a:txBody>
                  <a:tcPr>
                    <a:solidFill>
                      <a:srgbClr val="FFC000"/>
                    </a:solidFill>
                  </a:tcPr>
                </a:tc>
              </a:tr>
              <a:tr h="370840">
                <a:tc>
                  <a:txBody>
                    <a:bodyPr/>
                    <a:lstStyle/>
                    <a:p>
                      <a:pPr algn="r" rtl="1"/>
                      <a:r>
                        <a:rPr lang="ar-IQ" dirty="0" smtClean="0"/>
                        <a:t>لا تمتلك وسائل الوجود المادي</a:t>
                      </a:r>
                      <a:endParaRPr lang="en-US" dirty="0"/>
                    </a:p>
                  </a:txBody>
                  <a:tcPr>
                    <a:solidFill>
                      <a:srgbClr val="92D050"/>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IQ" dirty="0" smtClean="0"/>
                        <a:t>تمتلك وسائل الوجود المادي </a:t>
                      </a:r>
                      <a:r>
                        <a:rPr kumimoji="0" lang="ar-IQ" sz="1800" b="0" i="0" u="none" strike="noStrike" kern="1200" cap="none" spc="0" normalizeH="0" baseline="0" noProof="0" dirty="0" smtClean="0">
                          <a:ln>
                            <a:noFill/>
                          </a:ln>
                          <a:solidFill>
                            <a:prstClr val="black"/>
                          </a:solidFill>
                          <a:effectLst/>
                          <a:uLnTx/>
                          <a:uFillTx/>
                          <a:latin typeface="+mn-lt"/>
                          <a:ea typeface="+mn-ea"/>
                          <a:cs typeface="+mn-cs"/>
                        </a:rPr>
                        <a:t>( الحماية ، ادوات العنف)</a:t>
                      </a:r>
                      <a:endParaRPr kumimoji="0" lang="en-US" sz="1800" b="0" i="0" u="none" strike="noStrike" kern="1200" cap="none" spc="0" normalizeH="0" baseline="0" noProof="0" dirty="0" smtClean="0">
                        <a:ln>
                          <a:noFill/>
                        </a:ln>
                        <a:solidFill>
                          <a:prstClr val="black"/>
                        </a:solidFill>
                        <a:effectLst/>
                        <a:uLnTx/>
                        <a:uFillTx/>
                        <a:latin typeface="+mn-lt"/>
                        <a:ea typeface="+mn-ea"/>
                        <a:cs typeface="+mn-cs"/>
                      </a:endParaRPr>
                    </a:p>
                    <a:p>
                      <a:pPr algn="r" rtl="1"/>
                      <a:endParaRPr lang="en-US" dirty="0"/>
                    </a:p>
                  </a:txBody>
                  <a:tcPr>
                    <a:solidFill>
                      <a:srgbClr val="FFC000"/>
                    </a:solidFill>
                  </a:tcPr>
                </a:tc>
              </a:tr>
              <a:tr h="370840">
                <a:tc>
                  <a:txBody>
                    <a:bodyPr/>
                    <a:lstStyle/>
                    <a:p>
                      <a:pPr algn="r" rtl="1"/>
                      <a:r>
                        <a:rPr lang="ar-IQ" dirty="0" smtClean="0"/>
                        <a:t>ضعف التنظيم وغياب التماسك</a:t>
                      </a:r>
                      <a:endParaRPr lang="en-US" dirty="0"/>
                    </a:p>
                  </a:txBody>
                  <a:tcPr>
                    <a:solidFill>
                      <a:srgbClr val="92D050"/>
                    </a:solidFill>
                  </a:tcPr>
                </a:tc>
                <a:tc>
                  <a:txBody>
                    <a:bodyPr/>
                    <a:lstStyle/>
                    <a:p>
                      <a:pPr algn="r" rtl="1"/>
                      <a:r>
                        <a:rPr lang="ar-IQ" dirty="0" smtClean="0"/>
                        <a:t>تمتاز</a:t>
                      </a:r>
                      <a:r>
                        <a:rPr lang="ar-IQ" baseline="0" dirty="0" smtClean="0"/>
                        <a:t> بالتماسك والتنظيم</a:t>
                      </a:r>
                      <a:endParaRPr lang="en-US" dirty="0"/>
                    </a:p>
                  </a:txBody>
                  <a:tcPr>
                    <a:solidFill>
                      <a:srgbClr val="FFC000"/>
                    </a:solidFill>
                  </a:tcPr>
                </a:tc>
              </a:tr>
              <a:tr h="370840">
                <a:tc>
                  <a:txBody>
                    <a:bodyPr/>
                    <a:lstStyle/>
                    <a:p>
                      <a:pPr algn="r" rtl="1"/>
                      <a:r>
                        <a:rPr lang="ar-IQ" dirty="0" smtClean="0"/>
                        <a:t>لا تمتلك وسائل التفوق وادواته</a:t>
                      </a:r>
                      <a:endParaRPr lang="en-US" dirty="0"/>
                    </a:p>
                  </a:txBody>
                  <a:tcPr>
                    <a:solidFill>
                      <a:srgbClr val="92D050"/>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IQ" dirty="0" smtClean="0"/>
                        <a:t>تمتلك التفوق المادي والذهني والمعنوي (</a:t>
                      </a:r>
                      <a:r>
                        <a:rPr kumimoji="0" lang="ar-IQ" sz="1800" b="0" i="0" u="none" strike="noStrike" kern="1200" cap="none" spc="0" normalizeH="0" baseline="0" noProof="0" dirty="0" smtClean="0">
                          <a:ln>
                            <a:noFill/>
                          </a:ln>
                          <a:solidFill>
                            <a:prstClr val="black"/>
                          </a:solidFill>
                          <a:effectLst/>
                          <a:uLnTx/>
                          <a:uFillTx/>
                          <a:latin typeface="+mn-lt"/>
                          <a:ea typeface="+mn-ea"/>
                          <a:cs typeface="+mn-cs"/>
                        </a:rPr>
                        <a:t>( المال ، الموقع الاجتماعي ، التفوق )</a:t>
                      </a:r>
                      <a:endParaRPr lang="en-US" dirty="0"/>
                    </a:p>
                  </a:txBody>
                  <a:tcPr>
                    <a:solidFill>
                      <a:srgbClr val="FFC000"/>
                    </a:solidFill>
                  </a:tcPr>
                </a:tc>
              </a:tr>
              <a:tr h="370840">
                <a:tc>
                  <a:txBody>
                    <a:bodyPr/>
                    <a:lstStyle/>
                    <a:p>
                      <a:endParaRPr lang="en-US" dirty="0"/>
                    </a:p>
                  </a:txBody>
                  <a:tcPr>
                    <a:solidFill>
                      <a:srgbClr val="92D050"/>
                    </a:solidFill>
                  </a:tcPr>
                </a:tc>
                <a:tc>
                  <a:txBody>
                    <a:bodyPr/>
                    <a:lstStyle/>
                    <a:p>
                      <a:endParaRPr lang="en-US" dirty="0"/>
                    </a:p>
                  </a:txBody>
                  <a:tcPr>
                    <a:solidFill>
                      <a:srgbClr val="FFC000"/>
                    </a:solidFill>
                  </a:tcPr>
                </a:tc>
              </a:tr>
            </a:tbl>
          </a:graphicData>
        </a:graphic>
      </p:graphicFrame>
      <p:sp>
        <p:nvSpPr>
          <p:cNvPr id="3" name="عنوان 2"/>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sz="3600" dirty="0" smtClean="0">
                <a:latin typeface="Sakkal Majalla" pitchFamily="2" charset="-78"/>
                <a:cs typeface="Sakkal Majalla" pitchFamily="2" charset="-78"/>
              </a:rPr>
              <a:t>الفرق بين النخب الحاكمة والطبقات المحكومة</a:t>
            </a:r>
            <a:endParaRPr lang="en-US" sz="3600" dirty="0">
              <a:latin typeface="Sakkal Majalla" pitchFamily="2" charset="-78"/>
              <a:cs typeface="Sakkal Majalla" pitchFamily="2" charset="-78"/>
            </a:endParaRPr>
          </a:p>
        </p:txBody>
      </p:sp>
    </p:spTree>
    <p:extLst>
      <p:ext uri="{BB962C8B-B14F-4D97-AF65-F5344CB8AC3E}">
        <p14:creationId xmlns:p14="http://schemas.microsoft.com/office/powerpoint/2010/main" val="36503975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217</TotalTime>
  <Words>659</Words>
  <Application>Microsoft Office PowerPoint</Application>
  <PresentationFormat>عرض على الشاشة (3:4)‏</PresentationFormat>
  <Paragraphs>53</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ملتقى</vt:lpstr>
      <vt:lpstr>الاتجاه السياسي الليبرالي النخبوي</vt:lpstr>
      <vt:lpstr>الليبرالية النخبوية العامة </vt:lpstr>
      <vt:lpstr>تعريف باريتو للنخب</vt:lpstr>
      <vt:lpstr>دوران النخب عند باريتو</vt:lpstr>
      <vt:lpstr>دوران النخب عند باريتو</vt:lpstr>
      <vt:lpstr> كيتانو موسكا 1858- 1941</vt:lpstr>
      <vt:lpstr>دوران النخب عند موسكا</vt:lpstr>
      <vt:lpstr>الفرق بين النخب الحاكمة والطبقات المحكومة</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الاتجاه السياسي الليبرالي النخبوي</dc:title>
  <dc:creator>Maher</dc:creator>
  <cp:lastModifiedBy>ALDHILL</cp:lastModifiedBy>
  <cp:revision>20</cp:revision>
  <dcterms:created xsi:type="dcterms:W3CDTF">2021-02-04T15:16:36Z</dcterms:created>
  <dcterms:modified xsi:type="dcterms:W3CDTF">2023-12-01T15:56:27Z</dcterms:modified>
</cp:coreProperties>
</file>