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2754DB-97B0-4BA9-A938-7B700E3FEB23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DF5B6AA-4DDC-4F6B-BF1F-C17C1CBEC4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229600" cy="4419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/>
            <a:r>
              <a:rPr lang="ar-IQ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فقدت الليبرالية الخالصة بعض المواقع القديمة نتيجة لتقدم الاشتراكية بعد الحرب العالمية الاولى واتجهت نحو وضع وصيغ جديدة تحقق فيها نوع من التقارب مع الاشتراكية مثل الليبرالية الاجتماعية .</a:t>
            </a:r>
          </a:p>
          <a:p>
            <a:pPr algn="just" rtl="1"/>
            <a:r>
              <a:rPr lang="ar-IQ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سعى مفكري الليبرالية لدراسة تهديدات الواقع ولأجل ذلك عقدت ندوة فكرية لمراجعة الفكر الليبرالي في باريس عام 1938 وحضرها ابرز شخصية ليبرالية وهو الامريكي والتر </a:t>
            </a:r>
            <a:r>
              <a:rPr lang="ar-IQ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ليبمان</a:t>
            </a:r>
            <a:r>
              <a:rPr lang="ar-IQ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وكان متواجد في باريس </a:t>
            </a:r>
            <a:r>
              <a:rPr lang="ar-IQ" sz="2800" b="1" dirty="0" err="1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للاشراف</a:t>
            </a:r>
            <a:r>
              <a:rPr lang="ar-IQ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على ترجمة كتابه الى الفرنسية ( المجتمع الجديد )</a:t>
            </a:r>
            <a:endParaRPr lang="en-US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b="1" dirty="0" smtClean="0">
                <a:latin typeface="Simplified Arabic" pitchFamily="18" charset="-78"/>
                <a:cs typeface="Simplified Arabic" pitchFamily="18" charset="-78"/>
              </a:rPr>
              <a:t>الليبرالية الجديدة بين التيارين المحافظ والتقدمي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3302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3352800"/>
            <a:ext cx="8534399" cy="3276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كاتب وسياسي امريكي ويعد من اوائل من ادخل مفهوم الحرب الباردة </a:t>
            </a:r>
            <a:br>
              <a:rPr lang="ar-IQ" sz="28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اهم كتبه:-</a:t>
            </a:r>
            <a:br>
              <a:rPr lang="ar-IQ" sz="28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مقدمة حول السياسة 1913</a:t>
            </a:r>
            <a:br>
              <a:rPr lang="ar-IQ" sz="28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المجتمع الجديد 1937</a:t>
            </a:r>
            <a:br>
              <a:rPr lang="ar-IQ" sz="28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2800" dirty="0" smtClean="0">
                <a:latin typeface="Simplified Arabic" pitchFamily="18" charset="-78"/>
                <a:cs typeface="Simplified Arabic" pitchFamily="18" charset="-78"/>
              </a:rPr>
              <a:t>الفلسفة العامة 1955</a:t>
            </a:r>
            <a:br>
              <a:rPr lang="ar-IQ" sz="2800" dirty="0" smtClean="0">
                <a:latin typeface="Simplified Arabic" pitchFamily="18" charset="-78"/>
                <a:cs typeface="Simplified Arabic" pitchFamily="18" charset="-78"/>
              </a:rPr>
            </a:br>
            <a:endParaRPr lang="en-US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04800" y="228600"/>
            <a:ext cx="7239000" cy="266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والتر </a:t>
            </a:r>
            <a:r>
              <a:rPr lang="ar-IQ" sz="3600" dirty="0" err="1" smtClean="0">
                <a:latin typeface="Simplified Arabic" pitchFamily="18" charset="-78"/>
                <a:cs typeface="Simplified Arabic" pitchFamily="18" charset="-78"/>
              </a:rPr>
              <a:t>ليبمان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 1889-1973 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7200" y="304799"/>
            <a:ext cx="2590800" cy="2514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85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8077199" cy="434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 rtl="1"/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1- تسلم الليبرالية الجديدة بان ميكانيكية الاسعار في السوق الحرة هي وحدها التي تسمح بالحصول على افضل استخدام ممكن لوسائل الانتاج واشباع الحاجات الانسانية . فالليبرالية الجديدة هي غير الليبرالية التقليدية الخالصة ، فحركية الاسعار تعني عرض وطلب حر وهذا يحتاج الى افضل استخدام لوسائل الانتاج لان هدفه اشباع الحاجات </a:t>
            </a:r>
            <a:r>
              <a:rPr lang="ar-IQ" sz="2400" dirty="0" err="1" smtClean="0">
                <a:latin typeface="Sakkal Majalla" pitchFamily="2" charset="-78"/>
                <a:cs typeface="Sakkal Majalla" pitchFamily="2" charset="-78"/>
              </a:rPr>
              <a:t>الانسانيةاذا</a:t>
            </a: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 يحقق هذا الملمح  أ-  ان ميكانيكية الاسعار تضمن نوعا من علاقة المصلحة بين العائد الاجتماعي والحرية الفردية  ، ب- يمثل الوسيلة الوحيدة بين الانتاج والاستهلاك من دون تدخل الدولة ،ج- لا تزعم الليبرالية الجديدة بان المنافسة الحرة تحدث بشكل طبيعي دون نظام قانوني ضامن لها .، </a:t>
            </a:r>
            <a:r>
              <a:rPr lang="en-US" sz="2400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en-US" sz="2400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عليه .</a:t>
            </a: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43000" y="457200"/>
            <a:ext cx="64008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 rtl="1"/>
            <a:r>
              <a:rPr lang="ar-IQ" sz="3600" b="1" dirty="0" smtClean="0">
                <a:latin typeface="Simplified Arabic" pitchFamily="18" charset="-78"/>
                <a:cs typeface="Simplified Arabic" pitchFamily="18" charset="-78"/>
              </a:rPr>
              <a:t>ملامح الليبرالية الجديدة التي تم الاعلان عنها في الندوة 1938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588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1" y="1981200"/>
            <a:ext cx="7772400" cy="35339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 rtl="1"/>
            <a:r>
              <a:rPr lang="ar-IQ" sz="3200" dirty="0" smtClean="0"/>
              <a:t>2- </a:t>
            </a:r>
            <a:r>
              <a:rPr lang="ar-IQ" sz="2400" dirty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د- اذن الدولة ستتدخل لجعل القوانين تلعب دورها بدلا من جعل القوانين تلعب دورها بنفسها </a:t>
            </a:r>
            <a:r>
              <a:rPr lang="ar-IQ" sz="2400" dirty="0" smtClean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.،وتتدخل </a:t>
            </a:r>
            <a:r>
              <a:rPr lang="ar-IQ" sz="2400" dirty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الدولة لضمان نشاط الاقتصاد مثل منع الاحتكار ، </a:t>
            </a:r>
            <a:r>
              <a:rPr lang="ar-IQ" sz="2400" dirty="0" smtClean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/>
            </a:r>
            <a:br>
              <a:rPr lang="ar-IQ" sz="2400" dirty="0" smtClean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المساعدة </a:t>
            </a:r>
            <a:r>
              <a:rPr lang="ar-IQ" sz="2400" dirty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عند الازمات ، معالجة الغش والمحاسبة </a:t>
            </a:r>
            <a:r>
              <a:rPr lang="ar-IQ" sz="2400" dirty="0" smtClean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.</a:t>
            </a:r>
            <a:br>
              <a:rPr lang="ar-IQ" sz="2400" dirty="0" smtClean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3- احلال غايات اجتماعية محل الغايات الاقتصادية ، وذلك للارتفاع بقيمة الفرد العامل من خلال اسهام الدولة في تامين التعليم والسكن والصحة والبيئة السليمة ويتحقق ذلك من خلال .</a:t>
            </a:r>
            <a:br>
              <a:rPr lang="ar-IQ" sz="2400" dirty="0" smtClean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akkal Majalla" pitchFamily="2" charset="-78"/>
                <a:ea typeface="+mn-ea"/>
                <a:cs typeface="Sakkal Majalla" pitchFamily="2" charset="-78"/>
              </a:rPr>
              <a:t>4- اقتطاع جزء من الدخل القومي المخصص للاستهلاك للغايات اعلاه .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9448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IQ" sz="3600" dirty="0">
                <a:latin typeface="Simplified Arabic" pitchFamily="18" charset="-78"/>
                <a:cs typeface="Simplified Arabic" pitchFamily="18" charset="-78"/>
              </a:rPr>
              <a:t>م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لامح الليبرالية الجديدة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846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610599" cy="4114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rtl="1">
              <a:buNone/>
            </a:pP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يقر والتر </a:t>
            </a:r>
            <a:r>
              <a:rPr lang="ar-IQ" sz="2400" dirty="0" err="1" smtClean="0">
                <a:latin typeface="Sakkal Majalla" pitchFamily="2" charset="-78"/>
                <a:cs typeface="Sakkal Majalla" pitchFamily="2" charset="-78"/>
              </a:rPr>
              <a:t>ليبمان</a:t>
            </a: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 بان الاختيار الظاهري بين نظام جماعي واخر ليبرالي لا يوجد الا في الذهن ( بمعنى نفي هكذا تصور على ارض الواقع ) ، وان الليبرالية تحولت الى منتظم اقرار ودفاع عن الوضع القائم ، وان ضمان المساواة في الفرص هي اساس الديمقراطية عند </a:t>
            </a:r>
            <a:r>
              <a:rPr lang="ar-IQ" sz="2400" dirty="0" err="1" smtClean="0">
                <a:latin typeface="Sakkal Majalla" pitchFamily="2" charset="-78"/>
                <a:cs typeface="Sakkal Majalla" pitchFamily="2" charset="-78"/>
              </a:rPr>
              <a:t>ليبمان</a:t>
            </a: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 ،</a:t>
            </a:r>
            <a:br>
              <a:rPr lang="ar-IQ" sz="2400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ما هي طبيعة الدولة عند </a:t>
            </a:r>
            <a:r>
              <a:rPr lang="ar-IQ" sz="2400" dirty="0" err="1" smtClean="0">
                <a:latin typeface="Sakkal Majalla" pitchFamily="2" charset="-78"/>
                <a:cs typeface="Sakkal Majalla" pitchFamily="2" charset="-78"/>
              </a:rPr>
              <a:t>ليبمان</a:t>
            </a: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 ؟ ، ويجيب انها دولة ديمقراطية تقوم على مبدأ انتخابي يقر سيادة الشعب ، وهذا الاساس الانتخابي سيفضي الى وجود اكثرية واقلية ، والديمقراطية هي تفويض السلطة من الشعب ووفقا لاختياره لعدد من الحكام </a:t>
            </a:r>
            <a:r>
              <a:rPr lang="ar-IQ" sz="2400" dirty="0" err="1" smtClean="0">
                <a:latin typeface="Sakkal Majalla" pitchFamily="2" charset="-78"/>
                <a:cs typeface="Sakkal Majalla" pitchFamily="2" charset="-78"/>
              </a:rPr>
              <a:t>لادارة</a:t>
            </a: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 المصالح المشتركة ، اذ الديمقراطية هي الطريقة ضد الطغاة الجهلة والمستبدين العادلين </a:t>
            </a:r>
            <a:br>
              <a:rPr lang="ar-IQ" sz="2400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ثم يضع </a:t>
            </a:r>
            <a:r>
              <a:rPr lang="ar-IQ" sz="2400" dirty="0" err="1" smtClean="0">
                <a:latin typeface="Sakkal Majalla" pitchFamily="2" charset="-78"/>
                <a:cs typeface="Sakkal Majalla" pitchFamily="2" charset="-78"/>
              </a:rPr>
              <a:t>ليبمان</a:t>
            </a: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 شروط العلاقة بين الاكثرية والاقلية ، ليؤكد ها ضمن منطلقين :-</a:t>
            </a:r>
            <a:br>
              <a:rPr lang="ar-IQ" sz="2400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>الاول : ان  انتصار ديمقراطية الاغلبية تعني ان الشعب  صاحب السيادة وما تريده الاغلبية هو الاجراء الوحيد للحق السياسي . والثاني ان السلطة والمعارضة تعمل سوية دون ان تعيق احدهما الاخرى .</a:t>
            </a:r>
            <a:r>
              <a:rPr lang="ar-IQ" sz="24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IQ" sz="2400" dirty="0">
                <a:latin typeface="Sakkal Majalla" pitchFamily="2" charset="-78"/>
                <a:cs typeface="Sakkal Majalla" pitchFamily="2" charset="-78"/>
              </a:rPr>
            </a:b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IQ" sz="2400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IQ" sz="24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IQ" sz="2400" dirty="0">
                <a:latin typeface="Sakkal Majalla" pitchFamily="2" charset="-78"/>
                <a:cs typeface="Sakkal Majalla" pitchFamily="2" charset="-78"/>
              </a:rPr>
            </a:br>
            <a:r>
              <a:rPr lang="ar-IQ" sz="2400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IQ" sz="2400" dirty="0" smtClean="0">
                <a:latin typeface="Sakkal Majalla" pitchFamily="2" charset="-78"/>
                <a:cs typeface="Sakkal Majalla" pitchFamily="2" charset="-78"/>
              </a:rPr>
            </a:b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3258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الرؤى الفكرية </a:t>
            </a:r>
            <a:r>
              <a:rPr lang="ar-IQ" sz="3600" dirty="0" err="1" smtClean="0">
                <a:latin typeface="Simplified Arabic" pitchFamily="18" charset="-78"/>
                <a:cs typeface="Simplified Arabic" pitchFamily="18" charset="-78"/>
              </a:rPr>
              <a:t>لوالتر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3600" dirty="0" err="1" smtClean="0">
                <a:latin typeface="Simplified Arabic" pitchFamily="18" charset="-78"/>
                <a:cs typeface="Simplified Arabic" pitchFamily="18" charset="-78"/>
              </a:rPr>
              <a:t>ليبمان</a:t>
            </a: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 حول الفرد والدولة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7522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8153399" cy="30005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rtl="1">
              <a:buNone/>
            </a:pP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1- الاغلبية التي تمثل السلطة حقيقية ولا تنزلق وتنحدر لتصبح اقلية .</a:t>
            </a:r>
            <a:br>
              <a:rPr lang="ar-IQ" sz="36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2- الاقلية حقيقية ولا تنتهي بنهاية الانتخابات </a:t>
            </a:r>
            <a:br>
              <a:rPr lang="ar-IQ" sz="36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3- مصداقية الاخلاق السياسية </a:t>
            </a:r>
            <a:br>
              <a:rPr lang="ar-IQ" sz="36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4- الحقوق والحريات</a:t>
            </a:r>
            <a:r>
              <a:rPr lang="en-US" sz="36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3600" smtClean="0">
                <a:latin typeface="Simplified Arabic" pitchFamily="18" charset="-78"/>
                <a:cs typeface="Simplified Arabic" pitchFamily="18" charset="-78"/>
              </a:rPr>
              <a:t>لكل الافراد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249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3600" dirty="0" smtClean="0">
                <a:latin typeface="Simplified Arabic" pitchFamily="18" charset="-78"/>
                <a:cs typeface="Simplified Arabic" pitchFamily="18" charset="-78"/>
              </a:rPr>
              <a:t>كيف تستطيع ان تعمل الارادتان الاقلية والاكثرية من العمل سوية ؟</a:t>
            </a:r>
            <a:endParaRPr lang="en-US" sz="36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8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43200"/>
            <a:ext cx="7696200" cy="27719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 rtl="1"/>
            <a:r>
              <a:rPr lang="ar-IQ" sz="3200" dirty="0" smtClean="0">
                <a:latin typeface="Simplified Arabic" pitchFamily="18" charset="-78"/>
                <a:cs typeface="Simplified Arabic" pitchFamily="18" charset="-78"/>
              </a:rPr>
              <a:t>س1/ ما هي ملامح الليبرالية الجديدة؟</a:t>
            </a:r>
            <a:br>
              <a:rPr lang="ar-IQ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3200" dirty="0" smtClean="0">
                <a:latin typeface="Simplified Arabic" pitchFamily="18" charset="-78"/>
                <a:cs typeface="Simplified Arabic" pitchFamily="18" charset="-78"/>
              </a:rPr>
              <a:t>س2/ ما اهم المنطلقات التي عدها والتر </a:t>
            </a:r>
            <a:r>
              <a:rPr lang="ar-IQ" sz="3200" dirty="0" err="1" smtClean="0">
                <a:latin typeface="Simplified Arabic" pitchFamily="18" charset="-78"/>
                <a:cs typeface="Simplified Arabic" pitchFamily="18" charset="-78"/>
              </a:rPr>
              <a:t>ليبمان</a:t>
            </a:r>
            <a:r>
              <a:rPr lang="ar-IQ" sz="3200" dirty="0" smtClean="0">
                <a:latin typeface="Simplified Arabic" pitchFamily="18" charset="-78"/>
                <a:cs typeface="Simplified Arabic" pitchFamily="18" charset="-78"/>
              </a:rPr>
              <a:t> بانها </a:t>
            </a:r>
            <a:br>
              <a:rPr lang="ar-IQ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3200" dirty="0" smtClean="0">
                <a:latin typeface="Simplified Arabic" pitchFamily="18" charset="-78"/>
                <a:cs typeface="Simplified Arabic" pitchFamily="18" charset="-78"/>
              </a:rPr>
              <a:t>تؤسس لشرعية الديمقراطية ؟</a:t>
            </a:r>
            <a:br>
              <a:rPr lang="ar-IQ" sz="3200" dirty="0" smtClean="0">
                <a:latin typeface="Simplified Arabic" pitchFamily="18" charset="-78"/>
                <a:cs typeface="Simplified Arabic" pitchFamily="18" charset="-78"/>
              </a:rPr>
            </a:br>
            <a:r>
              <a:rPr lang="ar-IQ" sz="3200" dirty="0" smtClean="0">
                <a:latin typeface="Simplified Arabic" pitchFamily="18" charset="-78"/>
                <a:cs typeface="Simplified Arabic" pitchFamily="18" charset="-78"/>
              </a:rPr>
              <a:t>س3/ ما هو الدور الذي تتحول به الدولة من </a:t>
            </a:r>
            <a:r>
              <a:rPr lang="ar-IQ" sz="3200" smtClean="0">
                <a:latin typeface="Simplified Arabic" pitchFamily="18" charset="-78"/>
                <a:cs typeface="Simplified Arabic" pitchFamily="18" charset="-78"/>
              </a:rPr>
              <a:t>دولة حارسة الى دولة شريكة ؟</a:t>
            </a:r>
            <a:endParaRPr lang="en-US" sz="32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2496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IQ" sz="3600" b="1" dirty="0" smtClean="0">
                <a:latin typeface="Simplified Arabic" pitchFamily="18" charset="-78"/>
                <a:cs typeface="Simplified Arabic" pitchFamily="18" charset="-78"/>
              </a:rPr>
              <a:t>اسئلة حول الاتجاه الليبرالي المحافظ</a:t>
            </a:r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9383429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177</TotalTime>
  <Words>317</Words>
  <Application>Microsoft Office PowerPoint</Application>
  <PresentationFormat>عرض على الشاشة (3:4)‏</PresentationFormat>
  <Paragraphs>15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دفق الهواء</vt:lpstr>
      <vt:lpstr>الليبرالية الجديدة بين التيارين المحافظ والتقدمي</vt:lpstr>
      <vt:lpstr>كاتب وسياسي امريكي ويعد من اوائل من ادخل مفهوم الحرب الباردة  اهم كتبه:- مقدمة حول السياسة 1913 المجتمع الجديد 1937 الفلسفة العامة 1955 </vt:lpstr>
      <vt:lpstr>1- تسلم الليبرالية الجديدة بان ميكانيكية الاسعار في السوق الحرة هي وحدها التي تسمح بالحصول على افضل استخدام ممكن لوسائل الانتاج واشباع الحاجات الانسانية . فالليبرالية الجديدة هي غير الليبرالية التقليدية الخالصة ، فحركية الاسعار تعني عرض وطلب حر وهذا يحتاج الى افضل استخدام لوسائل الانتاج لان هدفه اشباع الحاجات الانسانيةاذا يحقق هذا الملمح  أ-  ان ميكانيكية الاسعار تضمن نوعا من علاقة المصلحة بين العائد الاجتماعي والحرية الفردية  ، ب- يمثل الوسيلة الوحيدة بين الانتاج والاستهلاك من دون تدخل الدولة ،ج- لا تزعم الليبرالية الجديدة بان المنافسة الحرة تحدث بشكل طبيعي دون نظام قانوني ضامن لها .،  عليه .</vt:lpstr>
      <vt:lpstr>2- د- اذن الدولة ستتدخل لجعل القوانين تلعب دورها بدلا من جعل القوانين تلعب دورها بنفسها .،وتتدخل الدولة لضمان نشاط الاقتصاد مثل منع الاحتكار ،  المساعدة عند الازمات ، معالجة الغش والمحاسبة . 3- احلال غايات اجتماعية محل الغايات الاقتصادية ، وذلك للارتفاع بقيمة الفرد العامل من خلال اسهام الدولة في تامين التعليم والسكن والصحة والبيئة السليمة ويتحقق ذلك من خلال . 4- اقتطاع جزء من الدخل القومي المخصص للاستهلاك للغايات اعلاه .</vt:lpstr>
      <vt:lpstr>يقر والتر ليبمان بان الاختيار الظاهري بين نظام جماعي واخر ليبرالي لا يوجد الا في الذهن ( بمعنى نفي هكذا تصور على ارض الواقع ) ، وان الليبرالية تحولت الى منتظم اقرار ودفاع عن الوضع القائم ، وان ضمان المساواة في الفرص هي اساس الديمقراطية عند ليبمان ، ما هي طبيعة الدولة عند ليبمان ؟ ، ويجيب انها دولة ديمقراطية تقوم على مبدأ انتخابي يقر سيادة الشعب ، وهذا الاساس الانتخابي سيفضي الى وجود اكثرية واقلية ، والديمقراطية هي تفويض السلطة من الشعب ووفقا لاختياره لعدد من الحكام لادارة المصالح المشتركة ، اذ الديمقراطية هي الطريقة ضد الطغاة الجهلة والمستبدين العادلين  ثم يضع ليبمان شروط العلاقة بين الاكثرية والاقلية ، ليؤكد ها ضمن منطلقين :- الاول : ان  انتصار ديمقراطية الاغلبية تعني ان الشعب  صاحب السيادة وما تريده الاغلبية هو الاجراء الوحيد للحق السياسي . والثاني ان السلطة والمعارضة تعمل سوية دون ان تعيق احدهما الاخرى .    </vt:lpstr>
      <vt:lpstr>1- الاغلبية التي تمثل السلطة حقيقية ولا تنزلق وتنحدر لتصبح اقلية . 2- الاقلية حقيقية ولا تنتهي بنهاية الانتخابات  3- مصداقية الاخلاق السياسية  4- الحقوق والحريات لكل الافراد</vt:lpstr>
      <vt:lpstr>س1/ ما هي ملامح الليبرالية الجديدة؟ س2/ ما اهم المنطلقات التي عدها والتر ليبمان بانها  تؤسس لشرعية الديمقراطية ؟ س3/ ما هو الدور الذي تتحول به الدولة من دولة حارسة الى دولة شريكة ؟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الليبرالية الجديدة بين التيارين المحافظ والتقدمي</dc:title>
  <dc:creator>Maher</dc:creator>
  <cp:lastModifiedBy>ALDHILL</cp:lastModifiedBy>
  <cp:revision>12</cp:revision>
  <dcterms:created xsi:type="dcterms:W3CDTF">2021-11-21T16:54:39Z</dcterms:created>
  <dcterms:modified xsi:type="dcterms:W3CDTF">2023-12-01T15:57:04Z</dcterms:modified>
</cp:coreProperties>
</file>