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C89D85-53E1-4E9E-997A-1B9CEE1DBF5A}" type="datetimeFigureOut">
              <a:rPr lang="en-US" smtClean="0"/>
              <a:t>12/1/2023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8FFE8-39B9-4563-801F-316045DA06CE}" type="slidenum">
              <a:rPr lang="en-US" smtClean="0"/>
              <a:t>‹#›</a:t>
            </a:fld>
            <a:endParaRPr lang="en-US"/>
          </a:p>
        </p:txBody>
      </p:sp>
    </p:spTree>
    <p:extLst>
      <p:ext uri="{BB962C8B-B14F-4D97-AF65-F5344CB8AC3E}">
        <p14:creationId xmlns:p14="http://schemas.microsoft.com/office/powerpoint/2010/main" val="2599553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07F8FFE8-39B9-4563-801F-316045DA06CE}" type="slidenum">
              <a:rPr lang="en-US" smtClean="0"/>
              <a:t>4</a:t>
            </a:fld>
            <a:endParaRPr lang="en-US"/>
          </a:p>
        </p:txBody>
      </p:sp>
    </p:spTree>
    <p:extLst>
      <p:ext uri="{BB962C8B-B14F-4D97-AF65-F5344CB8AC3E}">
        <p14:creationId xmlns:p14="http://schemas.microsoft.com/office/powerpoint/2010/main" val="667117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445A136-BF40-42FE-AD22-074CFA9AEC08}" type="datetimeFigureOut">
              <a:rPr lang="en-US" smtClean="0"/>
              <a:t>12/1/2023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24556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445A136-BF40-42FE-AD22-074CFA9AEC08}" type="datetimeFigureOut">
              <a:rPr lang="en-US" smtClean="0"/>
              <a:t>12/1/2023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173619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445A136-BF40-42FE-AD22-074CFA9AEC08}" type="datetimeFigureOut">
              <a:rPr lang="en-US" smtClean="0"/>
              <a:t>12/1/2023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228007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445A136-BF40-42FE-AD22-074CFA9AEC08}" type="datetimeFigureOut">
              <a:rPr lang="en-US" smtClean="0"/>
              <a:t>12/1/2023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396748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445A136-BF40-42FE-AD22-074CFA9AEC08}" type="datetimeFigureOut">
              <a:rPr lang="en-US" smtClean="0"/>
              <a:t>12/1/2023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3243230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445A136-BF40-42FE-AD22-074CFA9AEC08}" type="datetimeFigureOut">
              <a:rPr lang="en-US" smtClean="0"/>
              <a:t>12/1/2023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407148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445A136-BF40-42FE-AD22-074CFA9AEC08}" type="datetimeFigureOut">
              <a:rPr lang="en-US" smtClean="0"/>
              <a:t>12/1/2023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117023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445A136-BF40-42FE-AD22-074CFA9AEC08}" type="datetimeFigureOut">
              <a:rPr lang="en-US" smtClean="0"/>
              <a:t>12/1/2023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2149823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445A136-BF40-42FE-AD22-074CFA9AEC08}" type="datetimeFigureOut">
              <a:rPr lang="en-US" smtClean="0"/>
              <a:t>12/1/2023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194823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445A136-BF40-42FE-AD22-074CFA9AEC08}" type="datetimeFigureOut">
              <a:rPr lang="en-US" smtClean="0"/>
              <a:t>12/1/2023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184304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445A136-BF40-42FE-AD22-074CFA9AEC08}" type="datetimeFigureOut">
              <a:rPr lang="en-US" smtClean="0"/>
              <a:t>12/1/2023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860330F-6FD7-4724-B253-90327D79F62C}" type="slidenum">
              <a:rPr lang="en-US" smtClean="0"/>
              <a:t>‹#›</a:t>
            </a:fld>
            <a:endParaRPr lang="en-US"/>
          </a:p>
        </p:txBody>
      </p:sp>
    </p:spTree>
    <p:extLst>
      <p:ext uri="{BB962C8B-B14F-4D97-AF65-F5344CB8AC3E}">
        <p14:creationId xmlns:p14="http://schemas.microsoft.com/office/powerpoint/2010/main" val="141581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5A136-BF40-42FE-AD22-074CFA9AEC08}" type="datetimeFigureOut">
              <a:rPr lang="en-US" smtClean="0"/>
              <a:t>12/1/2023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0330F-6FD7-4724-B253-90327D79F62C}" type="slidenum">
              <a:rPr lang="en-US" smtClean="0"/>
              <a:t>‹#›</a:t>
            </a:fld>
            <a:endParaRPr lang="en-US"/>
          </a:p>
        </p:txBody>
      </p:sp>
    </p:spTree>
    <p:extLst>
      <p:ext uri="{BB962C8B-B14F-4D97-AF65-F5344CB8AC3E}">
        <p14:creationId xmlns:p14="http://schemas.microsoft.com/office/powerpoint/2010/main" val="6334457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33401"/>
            <a:ext cx="7772400" cy="1447799"/>
          </a:xfrm>
        </p:spPr>
        <p:style>
          <a:lnRef idx="1">
            <a:schemeClr val="accent3"/>
          </a:lnRef>
          <a:fillRef idx="2">
            <a:schemeClr val="accent3"/>
          </a:fillRef>
          <a:effectRef idx="1">
            <a:schemeClr val="accent3"/>
          </a:effectRef>
          <a:fontRef idx="minor">
            <a:schemeClr val="dk1"/>
          </a:fontRef>
        </p:style>
        <p:txBody>
          <a:bodyPr>
            <a:normAutofit/>
          </a:bodyPr>
          <a:lstStyle/>
          <a:p>
            <a:r>
              <a:rPr lang="ar-IQ" sz="3600" dirty="0" smtClean="0"/>
              <a:t>الليبرالية السياسية الغربية الخالصة</a:t>
            </a:r>
            <a:endParaRPr lang="en-US" sz="3600" dirty="0"/>
          </a:p>
        </p:txBody>
      </p:sp>
      <p:sp>
        <p:nvSpPr>
          <p:cNvPr id="3" name="عنوان فرعي 2"/>
          <p:cNvSpPr>
            <a:spLocks noGrp="1"/>
          </p:cNvSpPr>
          <p:nvPr>
            <p:ph type="subTitle" idx="1"/>
          </p:nvPr>
        </p:nvSpPr>
        <p:spPr>
          <a:xfrm>
            <a:off x="381000" y="2286000"/>
            <a:ext cx="8458200" cy="4191000"/>
          </a:xfrm>
        </p:spPr>
        <p:style>
          <a:lnRef idx="1">
            <a:schemeClr val="accent6"/>
          </a:lnRef>
          <a:fillRef idx="2">
            <a:schemeClr val="accent6"/>
          </a:fillRef>
          <a:effectRef idx="1">
            <a:schemeClr val="accent6"/>
          </a:effectRef>
          <a:fontRef idx="minor">
            <a:schemeClr val="dk1"/>
          </a:fontRef>
        </p:style>
        <p:txBody>
          <a:bodyPr>
            <a:normAutofit/>
          </a:bodyPr>
          <a:lstStyle/>
          <a:p>
            <a:pPr algn="just" rtl="1"/>
            <a:r>
              <a:rPr lang="ar-IQ" sz="2800" dirty="0" smtClean="0">
                <a:solidFill>
                  <a:schemeClr val="tx1"/>
                </a:solidFill>
              </a:rPr>
              <a:t>تعتمد الليبرالية الخالصة الفرد وتجعله اساس لها ، وتقر بان الاصالة الشخصية الفردية عاملا مهما في تقدم المجتمع .</a:t>
            </a:r>
          </a:p>
          <a:p>
            <a:pPr algn="just" rtl="1"/>
            <a:r>
              <a:rPr lang="ar-IQ" sz="2800" dirty="0" smtClean="0">
                <a:solidFill>
                  <a:schemeClr val="tx1"/>
                </a:solidFill>
              </a:rPr>
              <a:t>الفردية السياسية : هي كل فكر او سلوك يتبنى مثلا سياسيا اعلى قوامه الايمان بالمبادرة الفردية وممارستها وتطويرها بعيدا عن تدخل الدولة مما يقتضي ايمانه بتقليص وظائف الدولة الى اقصى حد ممكن او حتى الغائها كليا .</a:t>
            </a:r>
          </a:p>
          <a:p>
            <a:pPr algn="just" rtl="1"/>
            <a:r>
              <a:rPr lang="ar-IQ" sz="2800" dirty="0" smtClean="0">
                <a:solidFill>
                  <a:schemeClr val="tx1"/>
                </a:solidFill>
              </a:rPr>
              <a:t>الفردية السياسية تشير الى واقع فردي وجماعي يكون فيه الفرد والمجتمع قادرين على مناقشة </a:t>
            </a:r>
            <a:r>
              <a:rPr lang="ar-IQ" sz="2800" dirty="0">
                <a:solidFill>
                  <a:schemeClr val="tx1"/>
                </a:solidFill>
              </a:rPr>
              <a:t>و</a:t>
            </a:r>
            <a:r>
              <a:rPr lang="ar-IQ" sz="2800" dirty="0" smtClean="0">
                <a:solidFill>
                  <a:schemeClr val="tx1"/>
                </a:solidFill>
              </a:rPr>
              <a:t>محاكمة المعارف والافكار والمعتقدات والسلوكيات والمؤسسات بدلا من الامتثال لها .</a:t>
            </a:r>
            <a:endParaRPr lang="en-US" sz="2800" dirty="0">
              <a:solidFill>
                <a:schemeClr val="tx1"/>
              </a:solidFill>
            </a:endParaRPr>
          </a:p>
        </p:txBody>
      </p:sp>
    </p:spTree>
    <p:extLst>
      <p:ext uri="{BB962C8B-B14F-4D97-AF65-F5344CB8AC3E}">
        <p14:creationId xmlns:p14="http://schemas.microsoft.com/office/powerpoint/2010/main" val="6518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1143000"/>
          </a:xfrm>
        </p:spPr>
        <p:style>
          <a:lnRef idx="1">
            <a:schemeClr val="accent3"/>
          </a:lnRef>
          <a:fillRef idx="2">
            <a:schemeClr val="accent3"/>
          </a:fillRef>
          <a:effectRef idx="1">
            <a:schemeClr val="accent3"/>
          </a:effectRef>
          <a:fontRef idx="minor">
            <a:schemeClr val="dk1"/>
          </a:fontRef>
        </p:style>
        <p:txBody>
          <a:bodyPr>
            <a:normAutofit/>
          </a:bodyPr>
          <a:lstStyle/>
          <a:p>
            <a:r>
              <a:rPr lang="ar-IQ" sz="3600" dirty="0" smtClean="0">
                <a:solidFill>
                  <a:schemeClr val="tx1"/>
                </a:solidFill>
              </a:rPr>
              <a:t>الاتجاه السياسي الليبرالي التقليدي </a:t>
            </a:r>
            <a:endParaRPr lang="en-US" sz="3600" dirty="0">
              <a:solidFill>
                <a:schemeClr val="tx1"/>
              </a:solidFill>
            </a:endParaRPr>
          </a:p>
        </p:txBody>
      </p:sp>
      <p:sp>
        <p:nvSpPr>
          <p:cNvPr id="3" name="عنوان فرعي 2"/>
          <p:cNvSpPr>
            <a:spLocks noGrp="1"/>
          </p:cNvSpPr>
          <p:nvPr>
            <p:ph type="subTitle" idx="1"/>
          </p:nvPr>
        </p:nvSpPr>
        <p:spPr>
          <a:xfrm>
            <a:off x="228600" y="2133600"/>
            <a:ext cx="8686800" cy="4572000"/>
          </a:xfrm>
        </p:spPr>
        <p:style>
          <a:lnRef idx="1">
            <a:schemeClr val="accent6"/>
          </a:lnRef>
          <a:fillRef idx="2">
            <a:schemeClr val="accent6"/>
          </a:fillRef>
          <a:effectRef idx="1">
            <a:schemeClr val="accent6"/>
          </a:effectRef>
          <a:fontRef idx="minor">
            <a:schemeClr val="dk1"/>
          </a:fontRef>
        </p:style>
        <p:txBody>
          <a:bodyPr>
            <a:normAutofit/>
          </a:bodyPr>
          <a:lstStyle/>
          <a:p>
            <a:pPr marL="457200" indent="-457200" algn="just" rtl="1">
              <a:buFont typeface="Arial" charset="0"/>
              <a:buChar char="•"/>
            </a:pPr>
            <a:r>
              <a:rPr lang="ar-IQ" sz="2800" dirty="0" smtClean="0">
                <a:solidFill>
                  <a:schemeClr val="tx1"/>
                </a:solidFill>
                <a:latin typeface="Sakkal Majalla" pitchFamily="2" charset="-78"/>
                <a:cs typeface="Sakkal Majalla" pitchFamily="2" charset="-78"/>
              </a:rPr>
              <a:t>يتميز الاتجاه التقليدي بنوع من التشبث بالأفكار السياسية التي كانت سائدة في القون التاسع عشر والتي تنادي بالفردية وعدم تدخل الدولة .</a:t>
            </a:r>
          </a:p>
          <a:p>
            <a:pPr marL="457200" indent="-457200" algn="just" rtl="1">
              <a:buFont typeface="Arial" charset="0"/>
              <a:buChar char="•"/>
            </a:pPr>
            <a:r>
              <a:rPr lang="ar-IQ" sz="2800" dirty="0" smtClean="0">
                <a:solidFill>
                  <a:schemeClr val="tx1"/>
                </a:solidFill>
                <a:latin typeface="Sakkal Majalla" pitchFamily="2" charset="-78"/>
                <a:cs typeface="Sakkal Majalla" pitchFamily="2" charset="-78"/>
              </a:rPr>
              <a:t>بعد نهاية الحرب العالمية الاولى ذهبت الآراء لضرورة عودة الدولة الى وضعها الطبيعي الحارس .</a:t>
            </a:r>
          </a:p>
          <a:p>
            <a:pPr marL="457200" indent="-457200" algn="just" rtl="1">
              <a:buFont typeface="Arial" charset="0"/>
              <a:buChar char="•"/>
            </a:pPr>
            <a:r>
              <a:rPr lang="ar-IQ" sz="2800" dirty="0" smtClean="0">
                <a:solidFill>
                  <a:schemeClr val="tx1"/>
                </a:solidFill>
                <a:latin typeface="Sakkal Majalla" pitchFamily="2" charset="-78"/>
                <a:cs typeface="Sakkal Majalla" pitchFamily="2" charset="-78"/>
              </a:rPr>
              <a:t>الزام الدولة بتشجيع التجارة والصناعة .</a:t>
            </a:r>
          </a:p>
          <a:p>
            <a:pPr marL="457200" indent="-457200" algn="just" rtl="1">
              <a:buFont typeface="Arial" charset="0"/>
              <a:buChar char="•"/>
            </a:pPr>
            <a:r>
              <a:rPr lang="ar-IQ" sz="2800" dirty="0" smtClean="0">
                <a:solidFill>
                  <a:schemeClr val="tx1"/>
                </a:solidFill>
                <a:latin typeface="Sakkal Majalla" pitchFamily="2" charset="-78"/>
                <a:cs typeface="Sakkal Majalla" pitchFamily="2" charset="-78"/>
              </a:rPr>
              <a:t>ان عالم الاعمال يستحق ان يكون موضع اهتمام الحكومة من ناحية الحماية فقط وهذا يخدم المجتمع وتطوره .</a:t>
            </a:r>
            <a:endParaRPr lang="en-US" sz="28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1250914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ar-IQ" sz="3600" dirty="0" smtClean="0">
                <a:solidFill>
                  <a:schemeClr val="tx1"/>
                </a:solidFill>
              </a:rPr>
              <a:t>رواد الاتجاه التقليدي </a:t>
            </a:r>
            <a:endParaRPr lang="en-US" sz="3600" dirty="0">
              <a:solidFill>
                <a:schemeClr val="tx1"/>
              </a:solidFill>
            </a:endParaRPr>
          </a:p>
        </p:txBody>
      </p:sp>
      <p:sp>
        <p:nvSpPr>
          <p:cNvPr id="2" name="عنصر نائب للمحتوى 1"/>
          <p:cNvSpPr>
            <a:spLocks noGrp="1"/>
          </p:cNvSpPr>
          <p:nvPr>
            <p:ph idx="1"/>
          </p:nvPr>
        </p:nvSpPr>
        <p:spPr>
          <a:xfrm>
            <a:off x="228600" y="1981200"/>
            <a:ext cx="8686799" cy="4144963"/>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pPr algn="ctr"/>
            <a:r>
              <a:rPr lang="ar-IQ" b="1" dirty="0" err="1" smtClean="0"/>
              <a:t>هربرت</a:t>
            </a:r>
            <a:r>
              <a:rPr lang="ar-IQ" b="1" dirty="0" smtClean="0"/>
              <a:t> هوفر 1874-1964</a:t>
            </a:r>
          </a:p>
          <a:p>
            <a:pPr algn="just" rtl="1"/>
            <a:r>
              <a:rPr lang="ar-IQ" b="1" dirty="0" smtClean="0"/>
              <a:t>الرئيس الحادي والثلاثين للولايات المتحدة الامريكية 1929-1933</a:t>
            </a:r>
          </a:p>
          <a:p>
            <a:pPr algn="just" rtl="1"/>
            <a:r>
              <a:rPr lang="ar-IQ" b="1" dirty="0" smtClean="0"/>
              <a:t>خلال فترة الكساد العالمي وهو جمهوري .</a:t>
            </a:r>
          </a:p>
          <a:p>
            <a:pPr algn="just" rtl="1"/>
            <a:r>
              <a:rPr lang="ar-IQ" b="1" dirty="0" smtClean="0"/>
              <a:t>اعلن خلال حملته الانتخابية التالي :-</a:t>
            </a:r>
          </a:p>
          <a:p>
            <a:pPr algn="just" rtl="1"/>
            <a:r>
              <a:rPr lang="ar-IQ" b="1" dirty="0" smtClean="0"/>
              <a:t>1- يعتقد بتفوق المنتظم الليبرالي الامريكي وتفوق امريكا اقتصاديا والتقني.</a:t>
            </a:r>
          </a:p>
          <a:p>
            <a:pPr algn="just" rtl="1"/>
            <a:r>
              <a:rPr lang="ar-IQ" b="1" dirty="0" smtClean="0"/>
              <a:t>2- عبر عن خشيته من التحديات لاتي تواجه الليبرالية والمتمثلة بالاشتراكية والشيوعية .</a:t>
            </a:r>
          </a:p>
          <a:p>
            <a:pPr algn="just" rtl="1"/>
            <a:r>
              <a:rPr lang="ar-IQ" b="1" dirty="0" smtClean="0"/>
              <a:t>3- يضع كامل ثقته بالعرض والطلب والمنافسة في السوق .</a:t>
            </a:r>
          </a:p>
          <a:p>
            <a:pPr algn="just" rtl="1"/>
            <a:r>
              <a:rPr lang="ar-IQ" b="1" dirty="0" smtClean="0"/>
              <a:t>4- تدخل الدولة يجب ان يكون على مستوى الولايات وليس على المستوى المركزي 5- يتمسك بمقولة دعه يعمل دعه يمر .</a:t>
            </a:r>
          </a:p>
          <a:p>
            <a:pPr algn="just" rtl="1"/>
            <a:r>
              <a:rPr lang="ar-IQ" b="1" dirty="0" smtClean="0"/>
              <a:t>6- دافع عن الفردية الامريكية باعتبارها تتجاوز كل الفرديات لأنها تركز على المثل العليا وتضمن العدالة الاقتصادية بالإضافة للعدالة .</a:t>
            </a:r>
          </a:p>
          <a:p>
            <a:pPr algn="just" rtl="1"/>
            <a:r>
              <a:rPr lang="ar-IQ" b="1" dirty="0" smtClean="0"/>
              <a:t>7- يؤمن بتدخل الدولة لمنع الاحتكار وتأكيده على الحرية الاقتصادية .</a:t>
            </a:r>
          </a:p>
          <a:p>
            <a:pPr algn="just" rtl="1"/>
            <a:r>
              <a:rPr lang="ar-IQ" b="1" dirty="0" smtClean="0"/>
              <a:t>8- ان الازمة الاقتصادية باعتقاده نتيجة طبيعية لأنها نتيجة الحرب .</a:t>
            </a:r>
          </a:p>
          <a:p>
            <a:pPr algn="just" rtl="1"/>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1200"/>
            <a:ext cx="16002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9073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338328"/>
            <a:ext cx="8229600" cy="1642872"/>
          </a:xfrm>
        </p:spPr>
        <p:style>
          <a:lnRef idx="1">
            <a:schemeClr val="accent3"/>
          </a:lnRef>
          <a:fillRef idx="2">
            <a:schemeClr val="accent3"/>
          </a:fillRef>
          <a:effectRef idx="1">
            <a:schemeClr val="accent3"/>
          </a:effectRef>
          <a:fontRef idx="minor">
            <a:schemeClr val="dk1"/>
          </a:fontRef>
        </p:style>
        <p:txBody>
          <a:bodyPr>
            <a:normAutofit/>
          </a:bodyPr>
          <a:lstStyle/>
          <a:p>
            <a:pPr algn="just" rtl="1"/>
            <a:r>
              <a:rPr lang="ar-IQ" sz="3600" dirty="0" smtClean="0"/>
              <a:t>فردريك فون هايك 1899-1992</a:t>
            </a:r>
            <a:endParaRPr lang="en-US" sz="3600" dirty="0"/>
          </a:p>
        </p:txBody>
      </p:sp>
      <p:sp>
        <p:nvSpPr>
          <p:cNvPr id="2" name="عنصر نائب للمحتوى 1"/>
          <p:cNvSpPr>
            <a:spLocks noGrp="1"/>
          </p:cNvSpPr>
          <p:nvPr>
            <p:ph idx="1"/>
          </p:nvPr>
        </p:nvSpPr>
        <p:spPr>
          <a:xfrm>
            <a:off x="228601" y="2438400"/>
            <a:ext cx="8686800" cy="4114800"/>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marL="0" indent="0" algn="just" rtl="1">
              <a:buNone/>
            </a:pPr>
            <a:r>
              <a:rPr lang="ar-IQ" dirty="0" smtClean="0"/>
              <a:t>فيلسوف وعالم اقتصاد نمساوي الاصل بريطاني الجنسية ،كان شديد التعلق بالأسس الفردية للحضارة الغربية .</a:t>
            </a:r>
          </a:p>
          <a:p>
            <a:pPr marL="0" indent="0" algn="just" rtl="1">
              <a:buNone/>
            </a:pPr>
            <a:r>
              <a:rPr lang="ar-IQ" dirty="0" smtClean="0"/>
              <a:t>ان التخطيط على المستوى القومي برايه يمكن ان يقود الى تركز هائل في السلطة وهذا ما يحطم الديمقراطية .</a:t>
            </a:r>
            <a:endParaRPr lang="en-US" dirty="0" smtClean="0"/>
          </a:p>
          <a:p>
            <a:pPr marL="0" indent="0" algn="just" rtl="1">
              <a:buNone/>
            </a:pPr>
            <a:r>
              <a:rPr lang="ar-IQ" dirty="0" smtClean="0"/>
              <a:t>ان الاهداف المشتركة وامكانية الاتفاق عليها تمددها واتساعها ستؤدي الى السيطرة على الحياة الخاصة للأفراد وهذا سيؤدي الى الدكتاتورية .</a:t>
            </a:r>
          </a:p>
          <a:p>
            <a:pPr marL="0" indent="0" algn="just" rtl="1">
              <a:buNone/>
            </a:pPr>
            <a:r>
              <a:rPr lang="ar-IQ" dirty="0" smtClean="0"/>
              <a:t>ان حرية الافراد وقدرتهم على استعمال ثروتهم بما </a:t>
            </a:r>
            <a:r>
              <a:rPr lang="ar-IQ" dirty="0" err="1" smtClean="0"/>
              <a:t>يفيدهم</a:t>
            </a:r>
            <a:r>
              <a:rPr lang="ar-IQ" dirty="0" smtClean="0"/>
              <a:t> ويفيد المجتمع قائم على ضرورة التنافس وعمل فواعد اللعبة الاقتصادية بالعرض والطلب .</a:t>
            </a:r>
          </a:p>
          <a:p>
            <a:pPr marL="0" indent="0" algn="just" rtl="1">
              <a:buNone/>
            </a:pPr>
            <a:r>
              <a:rPr lang="ar-IQ" dirty="0" smtClean="0"/>
              <a:t>ان التخطيط قد يؤدي الى مفهوم خاص بالعدالة ليحول الافراد الى ادوات لتحقيق الاهداف المخطط لها وعدم عد الافراد اهداف للدولة .</a:t>
            </a:r>
          </a:p>
          <a:p>
            <a:pPr marL="0" indent="0" algn="just" rtl="1">
              <a:buNone/>
            </a:pPr>
            <a:r>
              <a:rPr lang="ar-IQ" dirty="0" smtClean="0"/>
              <a:t>ان الديمقراطية تعني حكم القانون ، وان الجماعية خطر مميت للديمقراطية .</a:t>
            </a:r>
          </a:p>
          <a:p>
            <a:pPr marL="0" indent="0" algn="just" rtl="1">
              <a:buNone/>
            </a:pPr>
            <a:r>
              <a:rPr lang="ar-IQ" dirty="0" smtClean="0"/>
              <a:t>ان </a:t>
            </a:r>
            <a:r>
              <a:rPr lang="ar-IQ" dirty="0" err="1" smtClean="0"/>
              <a:t>بامكان</a:t>
            </a:r>
            <a:r>
              <a:rPr lang="ar-IQ" dirty="0" smtClean="0"/>
              <a:t> الدولة ان تقوم ببعض الوظائف التنظيمية والايجابية ، وتستطيع ان تخطط لدعم المنافسة ويرفض هايك اي تخطيط يستهدف المنافسة .</a:t>
            </a:r>
          </a:p>
          <a:p>
            <a:pPr marL="0" indent="0" algn="just" rtl="1">
              <a:buNone/>
            </a:pPr>
            <a:endParaRPr lang="ar-IQ" dirty="0" smtClean="0"/>
          </a:p>
          <a:p>
            <a:pPr marL="0" indent="0" algn="just" rtl="1">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1600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020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338328"/>
            <a:ext cx="8229600" cy="1947672"/>
          </a:xfrm>
        </p:spPr>
        <p:style>
          <a:lnRef idx="1">
            <a:schemeClr val="accent3"/>
          </a:lnRef>
          <a:fillRef idx="2">
            <a:schemeClr val="accent3"/>
          </a:fillRef>
          <a:effectRef idx="1">
            <a:schemeClr val="accent3"/>
          </a:effectRef>
          <a:fontRef idx="minor">
            <a:schemeClr val="dk1"/>
          </a:fontRef>
        </p:style>
        <p:txBody>
          <a:bodyPr>
            <a:normAutofit/>
          </a:bodyPr>
          <a:lstStyle/>
          <a:p>
            <a:pPr algn="just" rtl="1"/>
            <a:r>
              <a:rPr lang="ar-IQ" sz="3600" dirty="0" err="1" smtClean="0">
                <a:solidFill>
                  <a:schemeClr val="tx1"/>
                </a:solidFill>
              </a:rPr>
              <a:t>يرتراند</a:t>
            </a:r>
            <a:r>
              <a:rPr lang="ar-IQ" sz="3600" dirty="0" smtClean="0">
                <a:solidFill>
                  <a:schemeClr val="tx1"/>
                </a:solidFill>
              </a:rPr>
              <a:t> دي </a:t>
            </a:r>
            <a:r>
              <a:rPr lang="ar-IQ" sz="3600" dirty="0" err="1" smtClean="0">
                <a:solidFill>
                  <a:schemeClr val="tx1"/>
                </a:solidFill>
              </a:rPr>
              <a:t>جوفنيل</a:t>
            </a:r>
            <a:r>
              <a:rPr lang="ar-IQ" sz="3600" dirty="0" smtClean="0">
                <a:solidFill>
                  <a:schemeClr val="tx1"/>
                </a:solidFill>
              </a:rPr>
              <a:t> 1903-1987</a:t>
            </a:r>
            <a:endParaRPr lang="en-US" sz="3600" dirty="0">
              <a:solidFill>
                <a:schemeClr val="tx1"/>
              </a:solidFill>
            </a:endParaRPr>
          </a:p>
        </p:txBody>
      </p:sp>
      <p:sp>
        <p:nvSpPr>
          <p:cNvPr id="2" name="عنصر نائب للمحتوى 1"/>
          <p:cNvSpPr>
            <a:spLocks noGrp="1"/>
          </p:cNvSpPr>
          <p:nvPr>
            <p:ph idx="1"/>
          </p:nvPr>
        </p:nvSpPr>
        <p:spPr>
          <a:xfrm>
            <a:off x="228600" y="2675466"/>
            <a:ext cx="8686799" cy="3877733"/>
          </a:xfrm>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pPr algn="just" rtl="1"/>
            <a:r>
              <a:rPr lang="ar-IQ" dirty="0" smtClean="0"/>
              <a:t>فيلسوف وخبير اقتصادي فرنسي ، مؤلف كتاب ( بدايات الدولة الحديثة ) كان شديد الحرص على عدم تدخل الدولة الا بما يعزز الحرية الفردية ويكفلها ويديم فاعلية اقتصاد السوق القائم على المنافسة .</a:t>
            </a:r>
          </a:p>
          <a:p>
            <a:pPr algn="just" rtl="1"/>
            <a:r>
              <a:rPr lang="ar-IQ" dirty="0" smtClean="0"/>
              <a:t>يرى ان السلطة قد بدأت بالتوسع منذ القرن الثاني عشر ، ففي القديم كانت السلطة مقتصرة على طبقات وفئات محددة ، اما اليوم فان السلطة اتسعت بحيث ان الجمهور ممن لا يرجى منه مصلحة بات يتطلع لان يكون في السلطة .</a:t>
            </a:r>
          </a:p>
          <a:p>
            <a:pPr algn="just" rtl="1"/>
            <a:r>
              <a:rPr lang="ar-IQ" dirty="0" smtClean="0"/>
              <a:t>يعلق على مقولة ( الحرية هي اثمن الاموال ) ومفادها ان الحرية ليست ضرورة ثانوية بالقياس الى الحاجة الاولية للأمن ، اذ بدون الحرية لا يتمكن الفرد من التمتع بما يمتلكه لشعوره بعدم الامن الذي يقيد حريته للاستفادة مما يملك ، وفي حال الحرية فان الفرد يشعر بالأمن ليتمتع  بما يمتلك .</a:t>
            </a:r>
          </a:p>
          <a:p>
            <a:pPr algn="just" rtl="1"/>
            <a:r>
              <a:rPr lang="ar-IQ" dirty="0" smtClean="0"/>
              <a:t>الدولة هي الجهة القادرة على حماية غير القادرين على حماية مراكزهم باستثناء الطبقة الوسطى التي تمتلك قدرا من الثروة الاجتماعية يكفيهم للاستغناء عن كل حماية خاصة ويدفعهم للرغبة بمزيد من الحرية ولا ترغب سوى بالحرية .</a:t>
            </a:r>
          </a:p>
          <a:p>
            <a:pPr algn="just" rtl="1"/>
            <a:r>
              <a:rPr lang="ar-IQ" dirty="0" smtClean="0"/>
              <a:t>ان اقتران حقوق الانسان بالحرية تجل الانسان سيد نشاطاته ، وان الامن الاجتماعي هو الشيء الذي تمت مبادلته بالحرية .</a:t>
            </a:r>
          </a:p>
          <a:p>
            <a:pPr algn="just" rtl="1"/>
            <a:r>
              <a:rPr lang="ar-IQ" dirty="0" smtClean="0"/>
              <a:t>تتحدد ليبراليته بالحرص على ضمان ممارسة القليل من السلطة لصالح اكثرية المجتمع ومن خلال الزام الافراد بالحد الادنى من النظام</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1000"/>
            <a:ext cx="175577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292010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TotalTime>
  <Words>617</Words>
  <Application>Microsoft Office PowerPoint</Application>
  <PresentationFormat>عرض على الشاشة (3:4)‏</PresentationFormat>
  <Paragraphs>37</Paragraphs>
  <Slides>5</Slides>
  <Notes>1</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الليبرالية السياسية الغربية الخالصة</vt:lpstr>
      <vt:lpstr>الاتجاه السياسي الليبرالي التقليدي </vt:lpstr>
      <vt:lpstr>رواد الاتجاه التقليدي </vt:lpstr>
      <vt:lpstr>فردريك فون هايك 1899-1992</vt:lpstr>
      <vt:lpstr>يرتراند دي جوفنيل 1903-1987</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الليبرالية السياسية الغربية الخالصة</dc:title>
  <dc:creator>Maher</dc:creator>
  <cp:lastModifiedBy>ALDHILL</cp:lastModifiedBy>
  <cp:revision>12</cp:revision>
  <dcterms:created xsi:type="dcterms:W3CDTF">2021-10-30T15:09:10Z</dcterms:created>
  <dcterms:modified xsi:type="dcterms:W3CDTF">2023-12-01T15:57:35Z</dcterms:modified>
</cp:coreProperties>
</file>