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>
      <a:defRPr lang="ar-SA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8ABB09-4A1D-463E-8065-109CC2B7EFAA}" type="datetimeFigureOut">
              <a:rPr lang="ar-SA" smtClean="0"/>
              <a:t>03/08/1445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19672" y="1556792"/>
            <a:ext cx="5760640" cy="165618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5300" dirty="0" smtClean="0">
                <a:solidFill>
                  <a:schemeClr val="tx1"/>
                </a:solidFill>
              </a:rPr>
              <a:t>  المصادر المنشئة للالتزام</a:t>
            </a:r>
            <a:r>
              <a:rPr lang="ar-IQ" sz="6000" dirty="0" smtClean="0">
                <a:cs typeface="+mn-cs"/>
              </a:rPr>
              <a:t/>
            </a:r>
            <a:br>
              <a:rPr lang="ar-IQ" sz="6000" dirty="0" smtClean="0">
                <a:cs typeface="+mn-cs"/>
              </a:rPr>
            </a:br>
            <a:r>
              <a:rPr lang="en-US" sz="3100" dirty="0">
                <a:solidFill>
                  <a:schemeClr val="tx1"/>
                </a:solidFill>
              </a:rPr>
              <a:t>Sources establishing commitment</a:t>
            </a:r>
            <a:r>
              <a:rPr lang="en-US" sz="3100" dirty="0" smtClean="0"/>
              <a:t> </a:t>
            </a:r>
            <a:endParaRPr lang="ar-IQ" sz="6000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44016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r>
              <a:rPr lang="ar-IQ" smtClean="0">
                <a:solidFill>
                  <a:schemeClr val="tx1"/>
                </a:solidFill>
              </a:rPr>
              <a:t>المحاضر الدكتور </a:t>
            </a:r>
            <a:r>
              <a:rPr lang="ar-SA" dirty="0" smtClean="0">
                <a:solidFill>
                  <a:schemeClr val="tx1"/>
                </a:solidFill>
              </a:rPr>
              <a:t>حسين </a:t>
            </a:r>
            <a:r>
              <a:rPr lang="ar-SA" dirty="0" smtClean="0">
                <a:solidFill>
                  <a:schemeClr val="tx1"/>
                </a:solidFill>
              </a:rPr>
              <a:t>عمار عبدالحسين الكرادي</a:t>
            </a:r>
          </a:p>
          <a:p>
            <a:endParaRPr lang="ar-SA" dirty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المادة: قانون مدني \ المرحلة : الثانية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ar-IQ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049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2" y="1412776"/>
            <a:ext cx="5004767" cy="3888432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5836457" y="692696"/>
            <a:ext cx="3043651" cy="17641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عدم تحقق الالتزام ونشوب الخلافات </a:t>
            </a:r>
            <a:endParaRPr lang="ar-IQ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541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horzBrick">
          <a:fgClr>
            <a:srgbClr val="00B0F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05064"/>
            <a:ext cx="3744415" cy="2592288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84783"/>
            <a:ext cx="4032448" cy="2216359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1763688" y="476672"/>
            <a:ext cx="51125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chemeClr val="tx1"/>
                </a:solidFill>
              </a:rPr>
              <a:t>اللجوء الى القضاء لحل النزاع</a:t>
            </a:r>
            <a:endParaRPr lang="ar-IQ" sz="3200" dirty="0">
              <a:solidFill>
                <a:schemeClr val="tx1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" y="4005064"/>
            <a:ext cx="385242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8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51520" y="1628800"/>
            <a:ext cx="8424936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 المسؤولية العقدية + المسؤولية التقصيرية = المسؤولية </a:t>
            </a:r>
            <a:r>
              <a:rPr lang="ar-SA" sz="2000" b="1" dirty="0" smtClean="0"/>
              <a:t>المدنية</a:t>
            </a:r>
          </a:p>
          <a:p>
            <a:pPr algn="ctr"/>
            <a:endParaRPr lang="ar-SA" sz="2000" b="1" dirty="0" smtClean="0"/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>
                <a:solidFill>
                  <a:schemeClr val="tx1"/>
                </a:solidFill>
              </a:rPr>
              <a:t>ع</a:t>
            </a:r>
            <a:r>
              <a:rPr lang="ar-SA" sz="2000" b="1" dirty="0" smtClean="0">
                <a:solidFill>
                  <a:schemeClr val="tx1"/>
                </a:solidFill>
              </a:rPr>
              <a:t>نصر المديونية ـــــــــــــــــــــــــ عنصر المسؤولية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611560" y="1916833"/>
            <a:ext cx="7772400" cy="1368152"/>
          </a:xfrm>
        </p:spPr>
        <p:txBody>
          <a:bodyPr/>
          <a:lstStyle/>
          <a:p>
            <a:r>
              <a:rPr lang="ar-SA" dirty="0" smtClean="0"/>
              <a:t>شكراً لحسن اصغائكم واستماعكم</a:t>
            </a:r>
            <a:endParaRPr lang="ar-IQ" dirty="0"/>
          </a:p>
        </p:txBody>
      </p:sp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611560" y="4509121"/>
            <a:ext cx="6768752" cy="720080"/>
          </a:xfrm>
        </p:spPr>
        <p:txBody>
          <a:bodyPr>
            <a:normAutofit/>
          </a:bodyPr>
          <a:lstStyle/>
          <a:p>
            <a:pPr algn="l"/>
            <a:r>
              <a:rPr lang="ar-SA" sz="2800" dirty="0" smtClean="0">
                <a:solidFill>
                  <a:schemeClr val="tx1"/>
                </a:solidFill>
              </a:rPr>
              <a:t>ومن الله التوفيق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07562"/>
          </a:xfrm>
        </p:spPr>
        <p:txBody>
          <a:bodyPr>
            <a:normAutofit fontScale="90000"/>
          </a:bodyPr>
          <a:lstStyle/>
          <a:p>
            <a:pPr algn="r"/>
            <a:r>
              <a:rPr lang="ar-SA" sz="6000" dirty="0" smtClean="0">
                <a:solidFill>
                  <a:srgbClr val="0070C0"/>
                </a:solidFill>
              </a:rPr>
              <a:t>محاور الدرس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- تعريف الالتزام</a:t>
            </a:r>
            <a:br>
              <a:rPr lang="ar-SA" dirty="0" smtClean="0"/>
            </a:br>
            <a:r>
              <a:rPr lang="ar-SA" dirty="0" smtClean="0"/>
              <a:t>- خصائص الالتزام</a:t>
            </a:r>
            <a:br>
              <a:rPr lang="ar-SA" dirty="0" smtClean="0"/>
            </a:br>
            <a:r>
              <a:rPr lang="ar-SA" dirty="0" smtClean="0"/>
              <a:t>- صور الالتزام</a:t>
            </a:r>
            <a:br>
              <a:rPr lang="ar-SA" dirty="0" smtClean="0"/>
            </a:br>
            <a:r>
              <a:rPr lang="ar-SA" dirty="0" smtClean="0"/>
              <a:t>- العقد كمصدر للالتزام</a:t>
            </a:r>
            <a:br>
              <a:rPr lang="ar-SA" dirty="0" smtClean="0"/>
            </a:br>
            <a:r>
              <a:rPr lang="ar-SA" dirty="0" smtClean="0"/>
              <a:t>- ابرام العقد </a:t>
            </a:r>
            <a:br>
              <a:rPr lang="ar-SA" dirty="0" smtClean="0"/>
            </a:br>
            <a:r>
              <a:rPr lang="ar-SA" dirty="0" smtClean="0"/>
              <a:t>- اللجوء الى القضاء</a:t>
            </a:r>
            <a:br>
              <a:rPr lang="ar-SA" dirty="0" smtClean="0"/>
            </a:br>
            <a:r>
              <a:rPr lang="ar-SA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65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ar-IQ" dirty="0" smtClean="0">
                <a:solidFill>
                  <a:srgbClr val="FFFF00"/>
                </a:solidFill>
              </a:rPr>
              <a:t>تعريف الالتزام  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92500" lnSpcReduction="20000"/>
          </a:bodyPr>
          <a:lstStyle/>
          <a:p>
            <a:r>
              <a:rPr lang="ar-IQ" sz="3000" b="1" dirty="0" smtClean="0">
                <a:solidFill>
                  <a:schemeClr val="bg1">
                    <a:lumMod val="95000"/>
                  </a:schemeClr>
                </a:solidFill>
              </a:rPr>
              <a:t>الالتزام:- ان الالتزام وكما عرفته </a:t>
            </a:r>
            <a:r>
              <a:rPr lang="ar-SA" sz="3000" b="1" dirty="0">
                <a:solidFill>
                  <a:schemeClr val="bg1">
                    <a:lumMod val="95000"/>
                  </a:schemeClr>
                </a:solidFill>
              </a:rPr>
              <a:t>المادة ( 69) من القانون المدني </a:t>
            </a:r>
            <a:r>
              <a:rPr lang="ar-SA" sz="3000" b="1" dirty="0" smtClean="0">
                <a:solidFill>
                  <a:schemeClr val="bg1">
                    <a:lumMod val="95000"/>
                  </a:schemeClr>
                </a:solidFill>
              </a:rPr>
              <a:t>العراقي بأنه</a:t>
            </a:r>
            <a:r>
              <a:rPr lang="ar-SA" sz="3000" b="1" dirty="0">
                <a:solidFill>
                  <a:schemeClr val="bg1">
                    <a:lumMod val="95000"/>
                  </a:schemeClr>
                </a:solidFill>
              </a:rPr>
              <a:t>: </a:t>
            </a:r>
            <a:endParaRPr lang="ar-SA" sz="3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ar-SA" sz="35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just">
              <a:buNone/>
            </a:pPr>
            <a:r>
              <a:rPr lang="ar-SA" sz="3500" b="1" dirty="0" smtClean="0">
                <a:solidFill>
                  <a:schemeClr val="bg1">
                    <a:lumMod val="95000"/>
                  </a:schemeClr>
                </a:solidFill>
              </a:rPr>
              <a:t>" </a:t>
            </a:r>
            <a:r>
              <a:rPr lang="ar-SA" sz="3500" b="1" dirty="0">
                <a:solidFill>
                  <a:schemeClr val="bg1">
                    <a:lumMod val="95000"/>
                  </a:schemeClr>
                </a:solidFill>
              </a:rPr>
              <a:t>الحق الشخصي </a:t>
            </a:r>
            <a:r>
              <a:rPr lang="ar-SA" sz="3500" b="1" dirty="0" smtClean="0">
                <a:solidFill>
                  <a:schemeClr val="bg1">
                    <a:lumMod val="95000"/>
                  </a:schemeClr>
                </a:solidFill>
              </a:rPr>
              <a:t>وهو </a:t>
            </a:r>
            <a:r>
              <a:rPr lang="ar-SA" sz="3500" b="1" dirty="0">
                <a:solidFill>
                  <a:schemeClr val="bg1">
                    <a:lumMod val="95000"/>
                  </a:schemeClr>
                </a:solidFill>
              </a:rPr>
              <a:t>رابطة قانونية مابين شخصين دائن ومدين يطالب بمقتضاه الدائن بأن ينقل حقاً عينياً أو أن يقوم بعمل أو أن يمتنع عن </a:t>
            </a:r>
            <a:r>
              <a:rPr lang="ar-SA" sz="3500" b="1" dirty="0" smtClean="0">
                <a:solidFill>
                  <a:schemeClr val="bg1">
                    <a:lumMod val="95000"/>
                  </a:schemeClr>
                </a:solidFill>
              </a:rPr>
              <a:t>عمل«</a:t>
            </a:r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039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4000">
              <a:srgbClr val="8E007C"/>
            </a:gs>
            <a:gs pos="2000">
              <a:srgbClr val="66008F"/>
            </a:gs>
            <a:gs pos="10000">
              <a:srgbClr val="BA0066"/>
            </a:gs>
            <a:gs pos="0">
              <a:srgbClr val="FF0000"/>
            </a:gs>
            <a:gs pos="35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240088" cy="995363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خصائص الالتزام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021138" y="1341438"/>
            <a:ext cx="5122862" cy="4319587"/>
          </a:xfrm>
        </p:spPr>
        <p:txBody>
          <a:bodyPr>
            <a:normAutofit/>
          </a:bodyPr>
          <a:lstStyle/>
          <a:p>
            <a:pPr algn="just"/>
            <a:r>
              <a:rPr lang="ar-SA" sz="2800" dirty="0"/>
              <a:t>من الجدير بالذكر انه إذا نظرنا من جهة الدائن يمكن تسميته بالحق الشخصي وإذا نظرنا من جهة المدين يمكن تسميته </a:t>
            </a:r>
            <a:r>
              <a:rPr lang="ar-SA" sz="2800" dirty="0" smtClean="0"/>
              <a:t>التزام</a:t>
            </a:r>
          </a:p>
          <a:p>
            <a:pPr marL="0" indent="0" algn="just">
              <a:buNone/>
            </a:pPr>
            <a:endParaRPr lang="ar-SA" sz="2800" dirty="0" smtClean="0"/>
          </a:p>
          <a:p>
            <a:pPr algn="just"/>
            <a:r>
              <a:rPr lang="ar-SA" sz="2400" dirty="0"/>
              <a:t>فضلاً عن أنه: من خلال هذا التعريف </a:t>
            </a:r>
            <a:r>
              <a:rPr lang="ar-SA" sz="2400" dirty="0" smtClean="0"/>
              <a:t>السابق ذكره يمكننا أن نستخلص </a:t>
            </a:r>
            <a:r>
              <a:rPr lang="ar-SA" sz="2400" dirty="0"/>
              <a:t>بأن الالتزام </a:t>
            </a:r>
            <a:r>
              <a:rPr lang="ar-SA" sz="2400" dirty="0" smtClean="0"/>
              <a:t>يتميز بخصائص عدة وهي</a:t>
            </a:r>
            <a:r>
              <a:rPr lang="ar-SA" dirty="0" smtClean="0"/>
              <a:t>:</a:t>
            </a:r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154488"/>
          </a:xfrm>
        </p:spPr>
        <p:txBody>
          <a:bodyPr>
            <a:normAutofit/>
          </a:bodyPr>
          <a:lstStyle/>
          <a:p>
            <a:r>
              <a:rPr lang="ar-SA" sz="2400" dirty="0" smtClean="0"/>
              <a:t>1- الالتزام </a:t>
            </a:r>
            <a:r>
              <a:rPr lang="ar-SA" sz="2400" dirty="0"/>
              <a:t>رابطة </a:t>
            </a:r>
            <a:r>
              <a:rPr lang="ar-SA" sz="2400" dirty="0" smtClean="0"/>
              <a:t>قانونية</a:t>
            </a:r>
          </a:p>
          <a:p>
            <a:r>
              <a:rPr lang="ar-SA" sz="2400" dirty="0" smtClean="0"/>
              <a:t>2- الالتزام </a:t>
            </a:r>
            <a:r>
              <a:rPr lang="ar-SA" sz="2400" dirty="0"/>
              <a:t>رابطة </a:t>
            </a:r>
            <a:r>
              <a:rPr lang="ar-SA" sz="2400" dirty="0" smtClean="0"/>
              <a:t>شخصية</a:t>
            </a:r>
          </a:p>
          <a:p>
            <a:r>
              <a:rPr lang="ar-SA" sz="2400" dirty="0" smtClean="0"/>
              <a:t>3- الالتزام </a:t>
            </a:r>
            <a:r>
              <a:rPr lang="ar-SA" sz="2400" dirty="0"/>
              <a:t>عبء مالي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4494218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488C4">
                <a:alpha val="94000"/>
                <a:lumMod val="66000"/>
              </a:srgbClr>
            </a:gs>
            <a:gs pos="24000">
              <a:srgbClr val="D4DEFF"/>
            </a:gs>
            <a:gs pos="88000">
              <a:srgbClr val="D4DEFF"/>
            </a:gs>
            <a:gs pos="97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692696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4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ar-SA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4400" b="1" dirty="0" smtClean="0">
                <a:latin typeface="Arial" pitchFamily="34" charset="0"/>
                <a:cs typeface="Arial" pitchFamily="34" charset="0"/>
              </a:rPr>
              <a:t>خصائص الالتزام «</a:t>
            </a:r>
          </a:p>
          <a:p>
            <a:pPr lvl="0" algn="just"/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الالتزام </a:t>
            </a:r>
            <a:r>
              <a:rPr lang="ar-SA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رابطة قانونية</a:t>
            </a: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:-  اي يرد على أرادة المدين </a:t>
            </a:r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وحريته</a:t>
            </a:r>
          </a:p>
          <a:p>
            <a:pPr lvl="0" algn="just"/>
            <a:endParaRPr lang="ar-SA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ar-S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الالتزام </a:t>
            </a:r>
            <a:r>
              <a:rPr lang="ar-SA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رابطة شخصية</a:t>
            </a: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:- وهذا مايميز الحق الشخصي الذي هو رابطة بين شخصين.. عن الحق العيني الذي هو سلطة مباشرة للشخص على شيء </a:t>
            </a:r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معين</a:t>
            </a:r>
          </a:p>
          <a:p>
            <a:pPr lvl="0" algn="just"/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ar-S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الالتزام </a:t>
            </a:r>
            <a:r>
              <a:rPr lang="ar-SA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عبء مالي</a:t>
            </a:r>
            <a:r>
              <a:rPr lang="ar-SA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:- قيام المدين بأداء مالي. وهذا الاداء قد يكون  اعطاء شيء كاعطاء مبلغ من النقود أو نقل ملكية الشيء المبيع. او قد يكون القيام بعمل كاجراء عملية </a:t>
            </a:r>
            <a:r>
              <a:rPr lang="ar-S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جراحية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otGrid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 « </a:t>
            </a:r>
            <a:r>
              <a:rPr lang="ar-IQ" sz="4800" dirty="0" smtClean="0"/>
              <a:t>صور مصادر الالتزام </a:t>
            </a:r>
            <a:r>
              <a:rPr lang="ar-IQ" dirty="0" smtClean="0"/>
              <a:t>«</a:t>
            </a:r>
            <a:endParaRPr lang="ar-IQ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467545" y="1628802"/>
            <a:ext cx="4040188" cy="72007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600" dirty="0" smtClean="0"/>
              <a:t>المصادر الغير ارادية</a:t>
            </a:r>
            <a:endParaRPr lang="ar-IQ" sz="3600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>
          <a:xfrm>
            <a:off x="4716018" y="1628800"/>
            <a:ext cx="4041775" cy="72008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IQ" sz="3600" dirty="0" smtClean="0"/>
              <a:t>المصادر الارادية</a:t>
            </a:r>
            <a:endParaRPr lang="ar-IQ" sz="36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3"/>
          </p:nvPr>
        </p:nvSpPr>
        <p:spPr>
          <a:xfrm>
            <a:off x="457201" y="3284985"/>
            <a:ext cx="4040188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800" dirty="0" smtClean="0"/>
              <a:t>العمل غير المشروع </a:t>
            </a:r>
          </a:p>
          <a:p>
            <a:r>
              <a:rPr lang="ar-IQ" sz="2800" dirty="0" smtClean="0"/>
              <a:t>الاثراء بلاسبب</a:t>
            </a:r>
          </a:p>
          <a:p>
            <a:r>
              <a:rPr lang="ar-IQ" sz="2800" dirty="0" smtClean="0"/>
              <a:t>القانون</a:t>
            </a:r>
            <a:endParaRPr lang="ar-IQ" sz="2800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4"/>
          </p:nvPr>
        </p:nvSpPr>
        <p:spPr>
          <a:xfrm>
            <a:off x="4644010" y="3284985"/>
            <a:ext cx="4041775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 </a:t>
            </a:r>
            <a:r>
              <a:rPr lang="ar-IQ" sz="2800" dirty="0" smtClean="0"/>
              <a:t>العقد</a:t>
            </a:r>
            <a:endParaRPr lang="ar-IQ" sz="3200" dirty="0" smtClean="0"/>
          </a:p>
          <a:p>
            <a:r>
              <a:rPr lang="ar-IQ" sz="2800" dirty="0" smtClean="0"/>
              <a:t> الارادة المنفردة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99014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6965245" cy="1224136"/>
          </a:xfrm>
        </p:spPr>
        <p:txBody>
          <a:bodyPr>
            <a:normAutofit fontScale="90000"/>
          </a:bodyPr>
          <a:lstStyle/>
          <a:p>
            <a:r>
              <a:rPr lang="ar-IQ" sz="5300" dirty="0" smtClean="0"/>
              <a:t>الــــعـــقــــد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كمصدر اول من مصادر الالتزام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5656" y="2060848"/>
            <a:ext cx="6196405" cy="1224136"/>
          </a:xfrm>
        </p:spPr>
        <p:txBody>
          <a:bodyPr/>
          <a:lstStyle/>
          <a:p>
            <a:pPr algn="just"/>
            <a:r>
              <a:rPr lang="ar-IQ" dirty="0" smtClean="0"/>
              <a:t>العقد:- هو تطابق ارادتين او اكثر على ترتيب اثار قانونية سواء كانت هذه الاثار هي أنشاء التزام أو نقله او تعديله او الغائه.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40968"/>
            <a:ext cx="3240360" cy="269790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15" y="4078380"/>
            <a:ext cx="3020140" cy="21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72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3861229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12976"/>
            <a:ext cx="3744416" cy="3133756"/>
          </a:xfrm>
          <a:prstGeom prst="rect">
            <a:avLst/>
          </a:prstGeom>
        </p:spPr>
      </p:pic>
      <p:sp>
        <p:nvSpPr>
          <p:cNvPr id="4" name="شكل بيضاوي 3"/>
          <p:cNvSpPr/>
          <p:nvPr/>
        </p:nvSpPr>
        <p:spPr>
          <a:xfrm>
            <a:off x="5436096" y="1556792"/>
            <a:ext cx="3312368" cy="1429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srgbClr val="FFFF00"/>
                </a:solidFill>
              </a:rPr>
              <a:t>التفاوض اثناء التعاقد</a:t>
            </a:r>
            <a:endParaRPr lang="ar-IQ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83" y="2031878"/>
            <a:ext cx="4248472" cy="3991552"/>
          </a:xfrm>
          <a:prstGeom prst="rect">
            <a:avLst/>
          </a:prstGeom>
        </p:spPr>
      </p:pic>
      <p:sp>
        <p:nvSpPr>
          <p:cNvPr id="3" name="مثلث متساوي الساقين 2"/>
          <p:cNvSpPr/>
          <p:nvPr/>
        </p:nvSpPr>
        <p:spPr>
          <a:xfrm>
            <a:off x="2267745" y="597328"/>
            <a:ext cx="4532774" cy="1212892"/>
          </a:xfrm>
          <a:prstGeom prst="triangle">
            <a:avLst>
              <a:gd name="adj" fmla="val 50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تم 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الاتفاق ع ابرام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 العقد</a:t>
            </a:r>
            <a:endParaRPr lang="ar-IQ" sz="2400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35506"/>
            <a:ext cx="3744416" cy="398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3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