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Default ContentType="image/x-emf" Extension="emf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x="6858000" cy="9144000"/>
  <p:defaultTextStyle>
    <a:defPPr lvl="0">
      <a:defRPr lang="ar-IQ"/>
    </a:defPPr>
    <a:lvl1pPr defTabSz="914400" eaLnBrk="1" hangingPunct="1" latinLnBrk="0" lvl="0" marL="0" rtl="1" algn="r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1" algn="r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1" algn="r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1" algn="r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1" algn="r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1" algn="r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1" algn="r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1" algn="r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1" algn="r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6B922A8-F76D-4E1E-BA06-BB3D1FC0C247}" type="datetimeFigureOut">
              <a:rPr lang="ar-IQ" smtClean="0"/>
              <a:t>03/08/1445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90D0FE3-9704-419C-8700-CC18FA471E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27608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03/08/1445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475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03/08/1445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8066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03/08/1445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810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03/08/1445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8748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03/08/1445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6391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03/08/1445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1440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03/08/1445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313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03/08/1445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480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03/08/1445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79927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03/08/1445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040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03/08/1445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0951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C952C-1F36-4562-B4F1-249B661078D4}" type="datetimeFigureOut">
              <a:rPr lang="ar-IQ" smtClean="0"/>
              <a:t>03/08/1445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42453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1020"/>
          </a:xfrm>
        </p:spPr>
        <p:txBody>
          <a:bodyPr>
            <a:normAutofit/>
          </a:bodyPr>
          <a:lstStyle/>
          <a:p>
            <a:pPr algn="r"/>
            <a:r>
              <a:rPr lang="ar-IQ" sz="1400" b="1" dirty="0" smtClean="0"/>
              <a:t>المدرس الدكتور حسين عمار عبدالحسين </a:t>
            </a:r>
            <a:r>
              <a:rPr lang="ar-IQ" sz="1400" b="1" dirty="0" err="1" smtClean="0"/>
              <a:t>الكرادي</a:t>
            </a:r>
            <a:r>
              <a:rPr lang="ar-IQ" sz="2800" b="1" smtClean="0"/>
              <a:t/>
            </a:r>
            <a:br>
              <a:rPr lang="ar-IQ" sz="2800" b="1" smtClean="0"/>
            </a:br>
            <a:r>
              <a:rPr lang="ar-IQ" sz="2800" b="1" smtClean="0"/>
              <a:t>                              </a:t>
            </a:r>
            <a:r>
              <a:rPr lang="ar-IQ" sz="3200" b="1" smtClean="0"/>
              <a:t>حق </a:t>
            </a:r>
            <a:r>
              <a:rPr lang="ar-IQ" sz="3200" b="1" dirty="0" smtClean="0"/>
              <a:t>المنفعة </a:t>
            </a:r>
            <a:endParaRPr lang="ar-IQ" sz="32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ar-IQ" sz="2800" dirty="0" smtClean="0"/>
              <a:t>تعريف حق المنقعة </a:t>
            </a:r>
          </a:p>
          <a:p>
            <a:endParaRPr lang="ar-IQ" sz="2800" dirty="0" smtClean="0"/>
          </a:p>
          <a:p>
            <a:endParaRPr lang="ar-IQ" sz="2800" dirty="0" smtClean="0"/>
          </a:p>
          <a:p>
            <a:endParaRPr lang="ar-IQ" sz="2800" dirty="0" smtClean="0"/>
          </a:p>
          <a:p>
            <a:r>
              <a:rPr lang="ar-IQ" sz="2800" dirty="0" smtClean="0"/>
              <a:t>ب</a:t>
            </a:r>
            <a:r>
              <a:rPr lang="ar-SA" sz="2800" dirty="0" smtClean="0"/>
              <a:t>المادة</a:t>
            </a:r>
            <a:r>
              <a:rPr lang="en-US" sz="2800" dirty="0" smtClean="0"/>
              <a:t> </a:t>
            </a:r>
            <a:r>
              <a:rPr lang="en-US" sz="2800" dirty="0"/>
              <a:t>1249</a:t>
            </a:r>
          </a:p>
          <a:p>
            <a:r>
              <a:rPr lang="ar-IQ" sz="2800" dirty="0" smtClean="0"/>
              <a:t>ي</a:t>
            </a:r>
            <a:r>
              <a:rPr lang="ar-SA" sz="2800" dirty="0" smtClean="0"/>
              <a:t>صح </a:t>
            </a:r>
            <a:r>
              <a:rPr lang="ar-SA" sz="2800" dirty="0"/>
              <a:t>ان تملك منافع </a:t>
            </a:r>
            <a:r>
              <a:rPr lang="ar-SA" sz="2800" dirty="0" err="1"/>
              <a:t>الاعیان</a:t>
            </a:r>
            <a:r>
              <a:rPr lang="ar-SA" sz="2800" dirty="0"/>
              <a:t> دون رقبته سواء كانت </a:t>
            </a:r>
            <a:r>
              <a:rPr lang="ar-SA" sz="2800" dirty="0" err="1"/>
              <a:t>الاعیان</a:t>
            </a:r>
            <a:r>
              <a:rPr lang="ar-SA" sz="2800" dirty="0"/>
              <a:t> عقاراً او منقولا</a:t>
            </a:r>
            <a:r>
              <a:rPr lang="en-US" sz="2800" dirty="0"/>
              <a:t> </a:t>
            </a:r>
            <a:r>
              <a:rPr lang="en-US" sz="2800" dirty="0" smtClean="0"/>
              <a:t>.</a:t>
            </a:r>
            <a:endParaRPr lang="ar-IQ" sz="2800" dirty="0" smtClean="0"/>
          </a:p>
          <a:p>
            <a:endParaRPr lang="en-US" sz="2800" dirty="0"/>
          </a:p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700808"/>
            <a:ext cx="8784975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509120"/>
            <a:ext cx="8568952" cy="1944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5990323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ar-IQ" sz="2800" b="1" dirty="0" smtClean="0"/>
              <a:t>حق </a:t>
            </a:r>
            <a:r>
              <a:rPr lang="ar-IQ" sz="2800" b="1" dirty="0" err="1" smtClean="0"/>
              <a:t>المساطحة</a:t>
            </a:r>
            <a:endParaRPr lang="ar-IQ" sz="2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IQ" sz="2800" dirty="0" smtClean="0"/>
              <a:t>التعريف</a:t>
            </a:r>
          </a:p>
          <a:p>
            <a:pPr marL="0" indent="0">
              <a:buNone/>
            </a:pPr>
            <a:r>
              <a:rPr lang="ar-IQ" sz="2800" dirty="0" smtClean="0"/>
              <a:t> </a:t>
            </a:r>
            <a:r>
              <a:rPr lang="ar-SA" sz="2800" dirty="0" smtClean="0"/>
              <a:t>المادة</a:t>
            </a:r>
            <a:r>
              <a:rPr lang="en-US" sz="2800" dirty="0" smtClean="0"/>
              <a:t> 1266</a:t>
            </a:r>
            <a:r>
              <a:rPr lang="ar-IQ" sz="2800" dirty="0" smtClean="0"/>
              <a:t> </a:t>
            </a:r>
            <a:r>
              <a:rPr lang="en-US" sz="2800" dirty="0" smtClean="0"/>
              <a:t>1 </a:t>
            </a:r>
            <a:r>
              <a:rPr lang="ar-SA" sz="2800" dirty="0" smtClean="0"/>
              <a:t>-حق </a:t>
            </a:r>
            <a:r>
              <a:rPr lang="ar-SA" sz="2800" dirty="0" err="1" smtClean="0"/>
              <a:t>المساطحة</a:t>
            </a:r>
            <a:r>
              <a:rPr lang="ar-SA" sz="2800" dirty="0" smtClean="0"/>
              <a:t> حق </a:t>
            </a:r>
            <a:r>
              <a:rPr lang="ar-SA" sz="2800" dirty="0" err="1" smtClean="0"/>
              <a:t>عیني</a:t>
            </a:r>
            <a:r>
              <a:rPr lang="ar-SA" sz="2800" dirty="0" smtClean="0"/>
              <a:t> يخول صاحبه ان </a:t>
            </a:r>
            <a:r>
              <a:rPr lang="ar-SA" sz="2800" dirty="0" err="1" smtClean="0"/>
              <a:t>يقیم</a:t>
            </a:r>
            <a:r>
              <a:rPr lang="ar-SA" sz="2800" dirty="0" smtClean="0"/>
              <a:t> بناء او منشآت اخرى </a:t>
            </a:r>
            <a:r>
              <a:rPr lang="ar-SA" sz="2800" dirty="0" err="1" smtClean="0"/>
              <a:t>غیر</a:t>
            </a:r>
            <a:r>
              <a:rPr lang="ar-SA" sz="2800" dirty="0" smtClean="0"/>
              <a:t> الغراس على ارض </a:t>
            </a:r>
            <a:r>
              <a:rPr lang="ar-SA" sz="2800" dirty="0" err="1" smtClean="0"/>
              <a:t>الغیر</a:t>
            </a:r>
            <a:r>
              <a:rPr lang="ar-SA" sz="2800" dirty="0" smtClean="0"/>
              <a:t> وبمقتضى اتفاق </a:t>
            </a:r>
            <a:r>
              <a:rPr lang="ar-SA" sz="2800" dirty="0" err="1" smtClean="0"/>
              <a:t>بینه</a:t>
            </a:r>
            <a:r>
              <a:rPr lang="ar-SA" sz="2800" dirty="0" smtClean="0"/>
              <a:t> </a:t>
            </a:r>
            <a:r>
              <a:rPr lang="ar-SA" sz="2800" dirty="0" err="1" smtClean="0"/>
              <a:t>وبین</a:t>
            </a:r>
            <a:r>
              <a:rPr lang="ar-SA" sz="2800" dirty="0" smtClean="0"/>
              <a:t> صاحب الارض، </a:t>
            </a:r>
            <a:r>
              <a:rPr lang="ar-IQ" sz="2800" dirty="0" smtClean="0"/>
              <a:t>....</a:t>
            </a:r>
          </a:p>
          <a:p>
            <a:pPr marL="0" indent="0">
              <a:buNone/>
            </a:pPr>
            <a:endParaRPr lang="ar-IQ" sz="2800" dirty="0" smtClean="0"/>
          </a:p>
          <a:p>
            <a:pPr marL="0" indent="0" algn="just">
              <a:buNone/>
            </a:pPr>
            <a:r>
              <a:rPr lang="ar-IQ" sz="2800" dirty="0" smtClean="0"/>
              <a:t>اسباب الكسب – العقد </a:t>
            </a:r>
          </a:p>
          <a:p>
            <a:pPr marL="0" indent="0" algn="just">
              <a:buNone/>
            </a:pPr>
            <a:r>
              <a:rPr lang="ar-IQ" sz="2800" dirty="0" smtClean="0"/>
              <a:t> </a:t>
            </a:r>
            <a:r>
              <a:rPr lang="ar-SA" sz="2800" dirty="0"/>
              <a:t>المادة</a:t>
            </a:r>
            <a:r>
              <a:rPr lang="en-US" sz="2800" dirty="0"/>
              <a:t> </a:t>
            </a:r>
            <a:r>
              <a:rPr lang="en-US" sz="2800" dirty="0" smtClean="0"/>
              <a:t>1266</a:t>
            </a:r>
            <a:r>
              <a:rPr lang="ar-IQ" sz="2800" dirty="0" smtClean="0"/>
              <a:t>  1-......</a:t>
            </a:r>
            <a:r>
              <a:rPr lang="ar-SA" sz="2800" dirty="0" smtClean="0"/>
              <a:t>ويحدد </a:t>
            </a:r>
            <a:r>
              <a:rPr lang="ar-SA" sz="2800" dirty="0" err="1" smtClean="0"/>
              <a:t>ھذا</a:t>
            </a:r>
            <a:r>
              <a:rPr lang="ar-SA" sz="2800" dirty="0" smtClean="0"/>
              <a:t> الاتفاق حقوق المساطح والتزاماته</a:t>
            </a:r>
            <a:r>
              <a:rPr lang="ar-IQ" sz="2800" dirty="0" smtClean="0"/>
              <a:t> </a:t>
            </a:r>
            <a:r>
              <a:rPr lang="ar-SA" sz="2800" dirty="0" smtClean="0"/>
              <a:t>2- </a:t>
            </a:r>
            <a:r>
              <a:rPr lang="ar-SA" sz="2800" dirty="0"/>
              <a:t>وحق </a:t>
            </a:r>
            <a:r>
              <a:rPr lang="ar-SA" sz="2800" dirty="0" err="1"/>
              <a:t>المساطحة</a:t>
            </a:r>
            <a:r>
              <a:rPr lang="ar-SA" sz="2800" dirty="0"/>
              <a:t> يجب </a:t>
            </a:r>
            <a:r>
              <a:rPr lang="ar-SA" sz="2800" dirty="0" err="1"/>
              <a:t>تسجیله</a:t>
            </a:r>
            <a:r>
              <a:rPr lang="ar-SA" sz="2800" dirty="0"/>
              <a:t> في دائرة </a:t>
            </a:r>
            <a:r>
              <a:rPr lang="ar-SA" sz="2800" dirty="0" err="1"/>
              <a:t>التسجیل</a:t>
            </a:r>
            <a:r>
              <a:rPr lang="ar-SA" sz="2800" dirty="0"/>
              <a:t> العقاري</a:t>
            </a:r>
            <a:r>
              <a:rPr lang="en-US" sz="2800" dirty="0" smtClean="0"/>
              <a:t>.</a:t>
            </a:r>
            <a:endParaRPr lang="ar-IQ" sz="2800" dirty="0" smtClean="0"/>
          </a:p>
          <a:p>
            <a:pPr marL="0" indent="0" algn="just">
              <a:buNone/>
            </a:pPr>
            <a:endParaRPr lang="ar-IQ" sz="2800" dirty="0" smtClean="0"/>
          </a:p>
          <a:p>
            <a:pPr marL="0" indent="0" algn="just">
              <a:buNone/>
            </a:pPr>
            <a:r>
              <a:rPr lang="ar-IQ" sz="2800" dirty="0" smtClean="0"/>
              <a:t>مدة </a:t>
            </a:r>
            <a:r>
              <a:rPr lang="ar-IQ" sz="2800" dirty="0" err="1" smtClean="0"/>
              <a:t>المساطحة</a:t>
            </a:r>
            <a:r>
              <a:rPr lang="ar-IQ" sz="2800" dirty="0" smtClean="0"/>
              <a:t> .</a:t>
            </a:r>
            <a:r>
              <a:rPr lang="ar-SA" sz="2800" dirty="0"/>
              <a:t> </a:t>
            </a:r>
            <a:endParaRPr lang="ar-IQ" sz="2800" dirty="0" smtClean="0"/>
          </a:p>
          <a:p>
            <a:pPr marL="0" indent="0" algn="just">
              <a:buNone/>
            </a:pPr>
            <a:r>
              <a:rPr lang="ar-SA" sz="2800" dirty="0" smtClean="0"/>
              <a:t>المادة</a:t>
            </a:r>
            <a:r>
              <a:rPr lang="en-US" sz="2800" dirty="0" smtClean="0"/>
              <a:t> 1267</a:t>
            </a:r>
            <a:r>
              <a:rPr lang="ar-SA" sz="2800" dirty="0" smtClean="0"/>
              <a:t>1- </a:t>
            </a:r>
            <a:r>
              <a:rPr lang="ar-SA" sz="2800" dirty="0"/>
              <a:t>لا يجوز ان تزيد مدة حق </a:t>
            </a:r>
            <a:r>
              <a:rPr lang="ar-SA" sz="2800" dirty="0" err="1"/>
              <a:t>المساطحة</a:t>
            </a:r>
            <a:r>
              <a:rPr lang="ar-SA" sz="2800" dirty="0"/>
              <a:t> عن </a:t>
            </a:r>
            <a:r>
              <a:rPr lang="ar-SA" sz="2800" dirty="0" err="1"/>
              <a:t>خمسین</a:t>
            </a:r>
            <a:r>
              <a:rPr lang="ar-SA" sz="2800" dirty="0"/>
              <a:t> سنة فان كانت المدة لم تحدد فلكل من المساطح وصاحب الارض ان </a:t>
            </a:r>
            <a:r>
              <a:rPr lang="ar-SA" sz="2800" dirty="0" err="1"/>
              <a:t>ينھي</a:t>
            </a:r>
            <a:r>
              <a:rPr lang="ar-SA" sz="2800" dirty="0"/>
              <a:t> العقد بعد ثلاث سنوات من وقت </a:t>
            </a:r>
            <a:r>
              <a:rPr lang="ar-SA" sz="2800" dirty="0" err="1"/>
              <a:t>التنبیه</a:t>
            </a:r>
            <a:r>
              <a:rPr lang="ar-SA" sz="2800" dirty="0"/>
              <a:t> على الآخر بذلك</a:t>
            </a:r>
            <a:r>
              <a:rPr lang="en-US" sz="2800" dirty="0" smtClean="0"/>
              <a:t>.</a:t>
            </a:r>
            <a:endParaRPr lang="ar-IQ" sz="2800" dirty="0" smtClean="0"/>
          </a:p>
          <a:p>
            <a:pPr marL="0" indent="0" algn="just">
              <a:buNone/>
            </a:pPr>
            <a:endParaRPr lang="en-US" sz="2800" dirty="0"/>
          </a:p>
          <a:p>
            <a:endParaRPr lang="en-US" sz="2800" dirty="0"/>
          </a:p>
          <a:p>
            <a:r>
              <a:rPr lang="ar-IQ" sz="2800" dirty="0" smtClean="0"/>
              <a:t>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152257124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ar-IQ" sz="2800" b="1" dirty="0" smtClean="0"/>
              <a:t>احكام حق </a:t>
            </a:r>
            <a:r>
              <a:rPr lang="ar-IQ" sz="2800" b="1" dirty="0" err="1" smtClean="0"/>
              <a:t>المساطحة</a:t>
            </a:r>
            <a:endParaRPr lang="ar-IQ" sz="2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256584"/>
          </a:xfrm>
        </p:spPr>
        <p:txBody>
          <a:bodyPr>
            <a:normAutofit/>
          </a:bodyPr>
          <a:lstStyle/>
          <a:p>
            <a:pPr algn="just"/>
            <a:r>
              <a:rPr lang="ar-IQ" sz="2800" dirty="0" smtClean="0"/>
              <a:t>حقوق المساطح </a:t>
            </a:r>
          </a:p>
          <a:p>
            <a:pPr algn="just"/>
            <a:r>
              <a:rPr lang="ar-IQ" sz="2800" dirty="0" smtClean="0"/>
              <a:t>1- حقه في البناء و </a:t>
            </a:r>
            <a:r>
              <a:rPr lang="ar-IQ" sz="2800" dirty="0" err="1" smtClean="0"/>
              <a:t>المنشأت</a:t>
            </a:r>
            <a:r>
              <a:rPr lang="ar-IQ" sz="2800" dirty="0" smtClean="0"/>
              <a:t>  2- حقه في حق </a:t>
            </a:r>
            <a:r>
              <a:rPr lang="ar-IQ" sz="2800" dirty="0" err="1" smtClean="0"/>
              <a:t>المساطحة</a:t>
            </a:r>
            <a:r>
              <a:rPr lang="ar-IQ" sz="2800" dirty="0" smtClean="0"/>
              <a:t> </a:t>
            </a:r>
          </a:p>
          <a:p>
            <a:pPr algn="just"/>
            <a:r>
              <a:rPr lang="ar-SA" sz="2800" dirty="0"/>
              <a:t>المادة</a:t>
            </a:r>
            <a:r>
              <a:rPr lang="en-US" sz="2800" dirty="0"/>
              <a:t> 1269</a:t>
            </a:r>
          </a:p>
          <a:p>
            <a:pPr algn="just"/>
            <a:r>
              <a:rPr lang="ar-SA" sz="2800" dirty="0"/>
              <a:t>1- يملك المساطح ملكاً خالصاً ما احدث على الارض من بناء، او منشآت اخرى وله ان يتصرف </a:t>
            </a:r>
            <a:r>
              <a:rPr lang="ar-SA" sz="2800" dirty="0" err="1"/>
              <a:t>فیه</a:t>
            </a:r>
            <a:r>
              <a:rPr lang="ar-SA" sz="2800" dirty="0"/>
              <a:t>، مقترناً بحق </a:t>
            </a:r>
            <a:r>
              <a:rPr lang="ar-SA" sz="2800" dirty="0" err="1"/>
              <a:t>المساطحة</a:t>
            </a:r>
            <a:r>
              <a:rPr lang="ar-SA" sz="2800" dirty="0"/>
              <a:t>، </a:t>
            </a:r>
            <a:r>
              <a:rPr lang="ar-SA" sz="2800" dirty="0" err="1"/>
              <a:t>بالبیع</a:t>
            </a:r>
            <a:r>
              <a:rPr lang="ar-SA" sz="2800" dirty="0"/>
              <a:t> </a:t>
            </a:r>
            <a:r>
              <a:rPr lang="ar-SA" sz="2800" dirty="0" err="1"/>
              <a:t>والرھن</a:t>
            </a:r>
            <a:r>
              <a:rPr lang="ar-SA" sz="2800" dirty="0"/>
              <a:t> </a:t>
            </a:r>
            <a:r>
              <a:rPr lang="ar-SA" sz="2800" dirty="0" err="1"/>
              <a:t>وغیرھما</a:t>
            </a:r>
            <a:r>
              <a:rPr lang="ar-SA" sz="2800" dirty="0"/>
              <a:t> من عقود </a:t>
            </a:r>
            <a:r>
              <a:rPr lang="ar-SA" sz="2800" dirty="0" err="1"/>
              <a:t>التملیك</a:t>
            </a:r>
            <a:r>
              <a:rPr lang="ar-SA" sz="2800" dirty="0"/>
              <a:t> في دائرة </a:t>
            </a:r>
            <a:r>
              <a:rPr lang="ar-SA" sz="2800" dirty="0" err="1"/>
              <a:t>التسجیل</a:t>
            </a:r>
            <a:r>
              <a:rPr lang="ar-SA" sz="2800" dirty="0"/>
              <a:t> العقاري، وذلك دون اخلال بحق صاحب الارض وبالغرامة الذي اعد له البناء او المنشآت كل </a:t>
            </a:r>
            <a:r>
              <a:rPr lang="ar-SA" sz="2800" dirty="0" err="1"/>
              <a:t>ھذا</a:t>
            </a:r>
            <a:r>
              <a:rPr lang="ar-SA" sz="2800" dirty="0"/>
              <a:t> ما لم يوجد اتفاق يخالفه</a:t>
            </a:r>
            <a:r>
              <a:rPr lang="en-US" sz="2800" dirty="0" smtClean="0"/>
              <a:t>.</a:t>
            </a:r>
            <a:r>
              <a:rPr lang="ar-IQ" sz="2800" dirty="0" smtClean="0"/>
              <a:t> </a:t>
            </a:r>
            <a:r>
              <a:rPr lang="ar-SA" sz="2800" dirty="0" smtClean="0"/>
              <a:t>2- </a:t>
            </a:r>
            <a:r>
              <a:rPr lang="ar-SA" sz="2800" dirty="0"/>
              <a:t>وينتقل حق المساطح في </a:t>
            </a:r>
            <a:r>
              <a:rPr lang="ar-SA" sz="2800" dirty="0" err="1"/>
              <a:t>المساطحة</a:t>
            </a:r>
            <a:r>
              <a:rPr lang="ar-SA" sz="2800" dirty="0"/>
              <a:t> وفي البناء والمنشآت </a:t>
            </a:r>
            <a:r>
              <a:rPr lang="ar-SA" sz="2800" dirty="0" err="1"/>
              <a:t>بالمیراث</a:t>
            </a:r>
            <a:r>
              <a:rPr lang="ar-SA" sz="2800" dirty="0"/>
              <a:t> </a:t>
            </a:r>
            <a:r>
              <a:rPr lang="ar-SA" sz="2800" dirty="0" err="1"/>
              <a:t>والوصیة</a:t>
            </a:r>
            <a:r>
              <a:rPr lang="en-US" sz="2800" dirty="0"/>
              <a:t>.</a:t>
            </a:r>
          </a:p>
          <a:p>
            <a:r>
              <a:rPr lang="ar-SA" sz="2800" dirty="0" smtClean="0"/>
              <a:t>المادة</a:t>
            </a:r>
            <a:r>
              <a:rPr lang="en-US" sz="2800" dirty="0" smtClean="0"/>
              <a:t> 1267</a:t>
            </a:r>
            <a:r>
              <a:rPr lang="ar-SA" sz="2800" dirty="0" smtClean="0"/>
              <a:t>2- </a:t>
            </a:r>
            <a:r>
              <a:rPr lang="ar-SA" sz="2800" dirty="0"/>
              <a:t>ولا يزول حق </a:t>
            </a:r>
            <a:r>
              <a:rPr lang="ar-SA" sz="2800" dirty="0" err="1"/>
              <a:t>المساطحة</a:t>
            </a:r>
            <a:r>
              <a:rPr lang="ar-SA" sz="2800" dirty="0"/>
              <a:t> بزوال البناء قبل </a:t>
            </a:r>
            <a:r>
              <a:rPr lang="ar-SA" sz="2800" dirty="0" err="1"/>
              <a:t>انتھاء</a:t>
            </a:r>
            <a:r>
              <a:rPr lang="ar-SA" sz="2800" dirty="0"/>
              <a:t> المدة</a:t>
            </a:r>
            <a:r>
              <a:rPr lang="en-US" sz="2800" dirty="0"/>
              <a:t>.</a:t>
            </a:r>
          </a:p>
          <a:p>
            <a:pPr algn="just"/>
            <a:endParaRPr lang="en-US" sz="2800" dirty="0"/>
          </a:p>
          <a:p>
            <a:pPr algn="just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01821194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ar-IQ" sz="2800" dirty="0" smtClean="0"/>
              <a:t>التزامات المساطح </a:t>
            </a:r>
            <a:r>
              <a:rPr lang="ar-IQ" sz="2800" dirty="0"/>
              <a:t> </a:t>
            </a:r>
            <a:endParaRPr lang="ar-IQ" sz="2800" dirty="0" smtClean="0"/>
          </a:p>
          <a:p>
            <a:pPr marL="0" indent="0">
              <a:buNone/>
            </a:pPr>
            <a:r>
              <a:rPr lang="ar-IQ" sz="2800" dirty="0"/>
              <a:t>1</a:t>
            </a:r>
            <a:r>
              <a:rPr lang="ar-IQ" sz="2800" dirty="0" smtClean="0"/>
              <a:t>-دفع الاجرة  2-عناية المساطح في المحافظة</a:t>
            </a:r>
            <a:endParaRPr lang="en-US" sz="2800" dirty="0"/>
          </a:p>
          <a:p>
            <a:pPr marL="0" indent="0" algn="just">
              <a:buNone/>
            </a:pPr>
            <a:r>
              <a:rPr lang="ar-SA" sz="2800" dirty="0"/>
              <a:t>المادة</a:t>
            </a:r>
            <a:r>
              <a:rPr lang="en-US" sz="2800" dirty="0"/>
              <a:t> </a:t>
            </a:r>
            <a:r>
              <a:rPr lang="en-US" sz="2800" dirty="0" smtClean="0"/>
              <a:t>1268</a:t>
            </a:r>
            <a:r>
              <a:rPr lang="ar-SA" sz="2800" dirty="0" smtClean="0"/>
              <a:t>اذا </a:t>
            </a:r>
            <a:r>
              <a:rPr lang="ar-SA" sz="2800" dirty="0"/>
              <a:t>اتفق على اجرة في مقابل الحق وتأخر المساطح عن </a:t>
            </a:r>
            <a:r>
              <a:rPr lang="ar-SA" sz="2800" dirty="0" err="1"/>
              <a:t>دفعھا</a:t>
            </a:r>
            <a:r>
              <a:rPr lang="ar-SA" sz="2800" dirty="0"/>
              <a:t> ثلاث سنوات </a:t>
            </a:r>
            <a:r>
              <a:rPr lang="ar-SA" sz="2800" dirty="0" err="1"/>
              <a:t>متوالیات</a:t>
            </a:r>
            <a:r>
              <a:rPr lang="ar-SA" sz="2800" dirty="0"/>
              <a:t> كان لصاحب الارض ان يطلب فسخ العقد </a:t>
            </a:r>
            <a:r>
              <a:rPr lang="ar-SA" sz="2800" dirty="0" err="1"/>
              <a:t>ھذا</a:t>
            </a:r>
            <a:r>
              <a:rPr lang="ar-SA" sz="2800" dirty="0"/>
              <a:t> اذا لم يوجد اتفاق يخالفه</a:t>
            </a:r>
            <a:r>
              <a:rPr lang="en-US" sz="2800" dirty="0" smtClean="0"/>
              <a:t>.</a:t>
            </a:r>
            <a:endParaRPr lang="ar-IQ" sz="2800" dirty="0" smtClean="0"/>
          </a:p>
          <a:p>
            <a:pPr marL="0" indent="0" algn="just">
              <a:buNone/>
            </a:pPr>
            <a:r>
              <a:rPr lang="ar-IQ" sz="2800" dirty="0" smtClean="0"/>
              <a:t>مصير البناء و </a:t>
            </a:r>
            <a:r>
              <a:rPr lang="ar-IQ" sz="2800" dirty="0" err="1" smtClean="0"/>
              <a:t>المنشأت</a:t>
            </a:r>
            <a:r>
              <a:rPr lang="ar-IQ" sz="2800" dirty="0" smtClean="0"/>
              <a:t> </a:t>
            </a:r>
          </a:p>
          <a:p>
            <a:pPr marL="0" indent="0" algn="just">
              <a:buNone/>
            </a:pPr>
            <a:r>
              <a:rPr lang="ar-SA" sz="2800" dirty="0" smtClean="0"/>
              <a:t>المادة</a:t>
            </a:r>
            <a:r>
              <a:rPr lang="en-US" sz="2800" dirty="0" smtClean="0"/>
              <a:t> 1270</a:t>
            </a:r>
            <a:r>
              <a:rPr lang="ar-IQ" sz="2800" dirty="0" smtClean="0"/>
              <a:t> </a:t>
            </a:r>
            <a:r>
              <a:rPr lang="ar-SA" sz="2800" dirty="0" smtClean="0"/>
              <a:t>تنتقل </a:t>
            </a:r>
            <a:r>
              <a:rPr lang="ar-SA" sz="2800" dirty="0" err="1"/>
              <a:t>ملكیة</a:t>
            </a:r>
            <a:r>
              <a:rPr lang="ar-SA" sz="2800" dirty="0"/>
              <a:t> البناء والمنشآت الاخرى عند </a:t>
            </a:r>
            <a:r>
              <a:rPr lang="ar-SA" sz="2800" dirty="0" err="1"/>
              <a:t>انتھاء</a:t>
            </a:r>
            <a:r>
              <a:rPr lang="ar-SA" sz="2800" dirty="0"/>
              <a:t> حق </a:t>
            </a:r>
            <a:r>
              <a:rPr lang="ar-SA" sz="2800" dirty="0" err="1"/>
              <a:t>المساطحة</a:t>
            </a:r>
            <a:r>
              <a:rPr lang="ar-SA" sz="2800" dirty="0"/>
              <a:t> الى صاحب الارض على ان يدفع للمساطح </a:t>
            </a:r>
            <a:r>
              <a:rPr lang="ar-SA" sz="2800" dirty="0" err="1"/>
              <a:t>قیمتھا</a:t>
            </a:r>
            <a:r>
              <a:rPr lang="ar-SA" sz="2800" dirty="0"/>
              <a:t> مستحقة للقلع، </a:t>
            </a:r>
            <a:r>
              <a:rPr lang="ar-SA" sz="2800" dirty="0" err="1"/>
              <a:t>ھذا</a:t>
            </a:r>
            <a:r>
              <a:rPr lang="ar-SA" sz="2800" dirty="0"/>
              <a:t> اذا لم يوجد شرط يقضي </a:t>
            </a:r>
            <a:r>
              <a:rPr lang="ar-SA" sz="2800" dirty="0" err="1"/>
              <a:t>بغیره</a:t>
            </a:r>
            <a:r>
              <a:rPr lang="en-US" sz="2800" dirty="0"/>
              <a:t>.</a:t>
            </a:r>
          </a:p>
          <a:p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4996665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ar-IQ" sz="2800" b="1" dirty="0" smtClean="0"/>
              <a:t>انقضاء حق </a:t>
            </a:r>
            <a:r>
              <a:rPr lang="ar-IQ" sz="2800" b="1" dirty="0" err="1" smtClean="0"/>
              <a:t>المساطحة</a:t>
            </a:r>
            <a:endParaRPr lang="ar-IQ" sz="2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800" dirty="0"/>
              <a:t>1</a:t>
            </a:r>
            <a:r>
              <a:rPr lang="ar-IQ" sz="2800" dirty="0" smtClean="0"/>
              <a:t>-انقضاء المدة .</a:t>
            </a:r>
          </a:p>
          <a:p>
            <a:pPr marL="0" indent="0">
              <a:buNone/>
            </a:pPr>
            <a:r>
              <a:rPr lang="ar-IQ" sz="2800" dirty="0" smtClean="0"/>
              <a:t>2-فسخ العقد .</a:t>
            </a:r>
          </a:p>
          <a:p>
            <a:pPr marL="0" indent="0">
              <a:buNone/>
            </a:pPr>
            <a:r>
              <a:rPr lang="ar-IQ" sz="2800" dirty="0" smtClean="0"/>
              <a:t>3- انتهاء العقد اتفاقا او قضاء </a:t>
            </a:r>
          </a:p>
          <a:p>
            <a:pPr marL="0" indent="0">
              <a:buNone/>
            </a:pPr>
            <a:r>
              <a:rPr lang="ar-IQ" sz="2800" dirty="0" smtClean="0"/>
              <a:t>4-اتحاد الذمة.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95185490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ar-IQ" sz="2800" b="1" dirty="0" smtClean="0"/>
              <a:t>اسباب اكتساب حق المنفعة</a:t>
            </a:r>
            <a:endParaRPr lang="ar-IQ" sz="2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400600"/>
          </a:xfrm>
        </p:spPr>
        <p:txBody>
          <a:bodyPr>
            <a:normAutofit/>
          </a:bodyPr>
          <a:lstStyle/>
          <a:p>
            <a:r>
              <a:rPr lang="ar-SA" sz="2800" dirty="0"/>
              <a:t>المادة</a:t>
            </a:r>
            <a:r>
              <a:rPr lang="en-US" sz="2800" dirty="0"/>
              <a:t> </a:t>
            </a:r>
            <a:r>
              <a:rPr lang="en-US" sz="2800" dirty="0" smtClean="0"/>
              <a:t>1250 </a:t>
            </a:r>
            <a:endParaRPr lang="en-US" sz="2800" dirty="0"/>
          </a:p>
          <a:p>
            <a:r>
              <a:rPr lang="ar-SA" sz="2800" dirty="0"/>
              <a:t>يكسب حق المنفعة بالعقد و </a:t>
            </a:r>
            <a:r>
              <a:rPr lang="ar-SA" sz="2800" dirty="0" err="1"/>
              <a:t>بالوصیة</a:t>
            </a:r>
            <a:r>
              <a:rPr lang="ar-SA" sz="2800" dirty="0"/>
              <a:t> ويجوز كذلك ان يحتج الحائز </a:t>
            </a:r>
            <a:r>
              <a:rPr lang="ar-SA" sz="2800" dirty="0" err="1"/>
              <a:t>لھذا</a:t>
            </a:r>
            <a:r>
              <a:rPr lang="ar-SA" sz="2800" dirty="0"/>
              <a:t> الحق بالتقادم</a:t>
            </a:r>
            <a:r>
              <a:rPr lang="en-US" sz="2800" dirty="0"/>
              <a:t>.</a:t>
            </a:r>
          </a:p>
          <a:p>
            <a:r>
              <a:rPr lang="ar-IQ" sz="2800" dirty="0" smtClean="0"/>
              <a:t>1- العقد</a:t>
            </a:r>
          </a:p>
          <a:p>
            <a:r>
              <a:rPr lang="ar-IQ" sz="2800" dirty="0" smtClean="0"/>
              <a:t>2- الوصية وفق احكام ق م ع رقم 40 لسنة 1951 و ق ا ش ع رقم 188 لسنة 1959 .</a:t>
            </a:r>
          </a:p>
          <a:p>
            <a:r>
              <a:rPr lang="ar-IQ" sz="2800" dirty="0"/>
              <a:t>3</a:t>
            </a:r>
            <a:r>
              <a:rPr lang="ar-IQ" sz="2800" dirty="0" smtClean="0"/>
              <a:t>- التقادم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49650730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ar-IQ" sz="2800" b="1" dirty="0" smtClean="0"/>
              <a:t>حقوق المنتفع و التزاماته</a:t>
            </a:r>
            <a:endParaRPr lang="ar-IQ" sz="2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832648"/>
          </a:xfrm>
        </p:spPr>
        <p:txBody>
          <a:bodyPr>
            <a:normAutofit fontScale="92500" lnSpcReduction="20000"/>
          </a:bodyPr>
          <a:lstStyle/>
          <a:p>
            <a:r>
              <a:rPr lang="ar-IQ" sz="2800" dirty="0" smtClean="0"/>
              <a:t>الاصل بنود سند انشاء حق المنفعة .</a:t>
            </a:r>
          </a:p>
          <a:p>
            <a:r>
              <a:rPr lang="ar-SA" sz="2800" dirty="0" smtClean="0"/>
              <a:t>المادة</a:t>
            </a:r>
            <a:r>
              <a:rPr lang="en-US" sz="2800" dirty="0" smtClean="0"/>
              <a:t> </a:t>
            </a:r>
            <a:r>
              <a:rPr lang="en-US" sz="2800" dirty="0"/>
              <a:t>1251</a:t>
            </a:r>
          </a:p>
          <a:p>
            <a:r>
              <a:rPr lang="ar-SA" sz="2800" dirty="0"/>
              <a:t>يراعى في حقوق المنتفع والتزاماته السند الذي انشأ حق الانتفاع، وكذلك الاحكام المقررة في المواد الآتية</a:t>
            </a:r>
            <a:r>
              <a:rPr lang="en-US" sz="2800" dirty="0"/>
              <a:t>:</a:t>
            </a:r>
          </a:p>
          <a:p>
            <a:pPr algn="just"/>
            <a:r>
              <a:rPr lang="ar-IQ" sz="2800" dirty="0" smtClean="0"/>
              <a:t>اولا: حقوق المنتفع</a:t>
            </a:r>
          </a:p>
          <a:p>
            <a:pPr algn="just"/>
            <a:r>
              <a:rPr lang="ar-IQ" sz="2800" dirty="0" smtClean="0"/>
              <a:t>1- حق الاستعمال . </a:t>
            </a:r>
            <a:r>
              <a:rPr lang="ar-SA" sz="2800" dirty="0" smtClean="0"/>
              <a:t>المادة</a:t>
            </a:r>
            <a:r>
              <a:rPr lang="en-US" sz="2800" dirty="0" smtClean="0"/>
              <a:t> 1254-1</a:t>
            </a:r>
            <a:r>
              <a:rPr lang="ar-SA" sz="2800" dirty="0" smtClean="0"/>
              <a:t>على </a:t>
            </a:r>
            <a:r>
              <a:rPr lang="ar-SA" sz="2800" dirty="0"/>
              <a:t>المنتفع ان يستعمل الشيء بحسب ما اعد له</a:t>
            </a:r>
            <a:endParaRPr lang="ar-IQ" sz="2800" dirty="0" smtClean="0"/>
          </a:p>
          <a:p>
            <a:pPr algn="just"/>
            <a:r>
              <a:rPr lang="ar-IQ" sz="2800" dirty="0" smtClean="0"/>
              <a:t>2- حق الاستغلال. </a:t>
            </a:r>
            <a:r>
              <a:rPr lang="ar-SA" sz="2800" dirty="0" smtClean="0"/>
              <a:t>المادة</a:t>
            </a:r>
            <a:r>
              <a:rPr lang="en-US" sz="2800" dirty="0" smtClean="0"/>
              <a:t> </a:t>
            </a:r>
            <a:r>
              <a:rPr lang="en-US" sz="2800" dirty="0"/>
              <a:t>1252</a:t>
            </a:r>
          </a:p>
          <a:p>
            <a:pPr algn="just"/>
            <a:r>
              <a:rPr lang="ar-SA" sz="2800" dirty="0"/>
              <a:t>للمنتفع ان يستعمل الشيء المنتفع به وتوابعه، وله ان يستولي </a:t>
            </a:r>
            <a:r>
              <a:rPr lang="ar-SA" sz="2800" dirty="0" smtClean="0"/>
              <a:t>على</a:t>
            </a:r>
            <a:r>
              <a:rPr lang="ar-IQ" sz="2800" dirty="0" smtClean="0"/>
              <a:t> </a:t>
            </a:r>
            <a:r>
              <a:rPr lang="ar-SA" sz="2800" dirty="0" smtClean="0"/>
              <a:t>ثماره </a:t>
            </a:r>
            <a:r>
              <a:rPr lang="ar-SA" sz="2800" dirty="0"/>
              <a:t>مدة انتفاعه به وله نتاج المواشي، و </a:t>
            </a:r>
            <a:r>
              <a:rPr lang="ar-SA" sz="2800" dirty="0" err="1"/>
              <a:t>علیه</a:t>
            </a:r>
            <a:r>
              <a:rPr lang="ar-SA" sz="2800" dirty="0"/>
              <a:t> ان يعوض </a:t>
            </a:r>
            <a:r>
              <a:rPr lang="ar-SA" sz="2800" dirty="0" err="1"/>
              <a:t>منھا</a:t>
            </a:r>
            <a:r>
              <a:rPr lang="ar-SA" sz="2800" dirty="0"/>
              <a:t> ما نفق من الاصل</a:t>
            </a:r>
            <a:r>
              <a:rPr lang="en-US" sz="2800" dirty="0" smtClean="0"/>
              <a:t>.</a:t>
            </a:r>
            <a:r>
              <a:rPr lang="ar-IQ" sz="2800" dirty="0" smtClean="0"/>
              <a:t> 3- حق التصرف .</a:t>
            </a:r>
            <a:r>
              <a:rPr lang="ar-SA" sz="2800" dirty="0"/>
              <a:t> المادة</a:t>
            </a:r>
            <a:r>
              <a:rPr lang="en-US" sz="2800" dirty="0"/>
              <a:t> 1253</a:t>
            </a:r>
          </a:p>
          <a:p>
            <a:pPr algn="just"/>
            <a:r>
              <a:rPr lang="en-US" sz="2800" dirty="0"/>
              <a:t>1  </a:t>
            </a:r>
            <a:r>
              <a:rPr lang="ar-IQ" sz="2800" dirty="0"/>
              <a:t>-</a:t>
            </a:r>
            <a:r>
              <a:rPr lang="ar-SA" sz="2800" dirty="0"/>
              <a:t>للمنتفع ان يتصرف في حقه معاوضة او تبرعاً، ما لم يكن في السند الذي انشأ </a:t>
            </a:r>
            <a:r>
              <a:rPr lang="ar-SA" sz="2800" dirty="0" err="1"/>
              <a:t>ھذا</a:t>
            </a:r>
            <a:r>
              <a:rPr lang="ar-SA" sz="2800" dirty="0"/>
              <a:t> الحق احكام تخالف ذلك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/>
              <a:t>-2  </a:t>
            </a:r>
            <a:r>
              <a:rPr lang="ar-SA" sz="2800" dirty="0"/>
              <a:t>ويبقى حق الانتفاع بعد التصرف </a:t>
            </a:r>
            <a:r>
              <a:rPr lang="ar-SA" sz="2800" dirty="0" err="1"/>
              <a:t>فیه</a:t>
            </a:r>
            <a:r>
              <a:rPr lang="ar-SA" sz="2800" dirty="0"/>
              <a:t> قائماً في شخص المنتفع، ويسقط لا بموت من تلقى المنفعة منه</a:t>
            </a:r>
            <a:r>
              <a:rPr lang="en-US" sz="2800" dirty="0"/>
              <a:t>.</a:t>
            </a:r>
          </a:p>
          <a:p>
            <a:pPr algn="just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12052822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ar-IQ" sz="2800" b="1" dirty="0" smtClean="0"/>
              <a:t>التزامات المنتفع</a:t>
            </a:r>
            <a:endParaRPr lang="ar-IQ" sz="2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00600"/>
          </a:xfrm>
        </p:spPr>
        <p:txBody>
          <a:bodyPr>
            <a:normAutofit/>
          </a:bodyPr>
          <a:lstStyle/>
          <a:p>
            <a:pPr algn="just"/>
            <a:r>
              <a:rPr lang="ar-IQ" sz="2800" dirty="0" smtClean="0"/>
              <a:t>1- استعمال الشيء وفق ما اعدله و المحافظة عليه .</a:t>
            </a:r>
          </a:p>
          <a:p>
            <a:pPr algn="just"/>
            <a:r>
              <a:rPr lang="ar-SA" sz="2800" dirty="0"/>
              <a:t>المادة</a:t>
            </a:r>
            <a:r>
              <a:rPr lang="en-US" sz="2800" dirty="0"/>
              <a:t> 1254</a:t>
            </a:r>
          </a:p>
          <a:p>
            <a:pPr algn="just"/>
            <a:r>
              <a:rPr lang="en-US" sz="2800" dirty="0"/>
              <a:t>-1 </a:t>
            </a:r>
            <a:r>
              <a:rPr lang="ar-SA" sz="2800" dirty="0"/>
              <a:t>على المنتفع ان يستعمل الشيء بحسب ما اعد له وان يبذل من العناية في حفظه ما يبذله الشخص المعتاد، </a:t>
            </a:r>
            <a:r>
              <a:rPr lang="ar-SA" sz="2800" dirty="0" err="1"/>
              <a:t>وھو</a:t>
            </a:r>
            <a:r>
              <a:rPr lang="ar-SA" sz="2800" dirty="0"/>
              <a:t> مسؤول عن </a:t>
            </a:r>
            <a:r>
              <a:rPr lang="ar-SA" sz="2800" dirty="0" err="1"/>
              <a:t>ھلاكه</a:t>
            </a:r>
            <a:r>
              <a:rPr lang="ar-SA" sz="2800" dirty="0"/>
              <a:t> ولو </a:t>
            </a:r>
            <a:r>
              <a:rPr lang="ar-SA" sz="2800" dirty="0" err="1"/>
              <a:t>بغیر</a:t>
            </a:r>
            <a:r>
              <a:rPr lang="ar-SA" sz="2800" dirty="0"/>
              <a:t> تعد اذا كان قد تأخر رده الى صاحبه بعد </a:t>
            </a:r>
            <a:r>
              <a:rPr lang="ar-SA" sz="2800" dirty="0" err="1"/>
              <a:t>انتھاء</a:t>
            </a:r>
            <a:r>
              <a:rPr lang="ar-SA" sz="2800" dirty="0"/>
              <a:t> حق الانتفاع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/>
              <a:t>-2 </a:t>
            </a:r>
            <a:r>
              <a:rPr lang="ar-SA" sz="2800" dirty="0"/>
              <a:t>وللمالك ان يعترض على استعمال </a:t>
            </a:r>
            <a:r>
              <a:rPr lang="ar-SA" sz="2800" dirty="0" err="1"/>
              <a:t>غیر</a:t>
            </a:r>
            <a:r>
              <a:rPr lang="ar-SA" sz="2800" dirty="0"/>
              <a:t> مشروع او </a:t>
            </a:r>
            <a:r>
              <a:rPr lang="ar-SA" sz="2800" dirty="0" err="1"/>
              <a:t>غیر</a:t>
            </a:r>
            <a:r>
              <a:rPr lang="ar-SA" sz="2800" dirty="0"/>
              <a:t> متفق مع </a:t>
            </a:r>
            <a:r>
              <a:rPr lang="ar-SA" sz="2800" dirty="0" err="1"/>
              <a:t>طبیعة</a:t>
            </a:r>
            <a:r>
              <a:rPr lang="ar-SA" sz="2800" dirty="0"/>
              <a:t> الشيء، فإذا اثبت ان حقوقه في خطر جاز ان يطالب بتقديم </a:t>
            </a:r>
            <a:r>
              <a:rPr lang="ar-SA" sz="2800" dirty="0" err="1"/>
              <a:t>تأمینات</a:t>
            </a:r>
            <a:r>
              <a:rPr lang="ar-SA" sz="2800" dirty="0"/>
              <a:t> فان لم </a:t>
            </a:r>
            <a:r>
              <a:rPr lang="ar-SA" sz="2800" dirty="0" err="1"/>
              <a:t>يقدمھا</a:t>
            </a:r>
            <a:r>
              <a:rPr lang="ar-SA" sz="2800" dirty="0"/>
              <a:t> المنتفع او بقي على الرغم من اعتراض المالك يستعمل </a:t>
            </a:r>
            <a:r>
              <a:rPr lang="ar-SA" sz="2800" dirty="0" err="1"/>
              <a:t>العین</a:t>
            </a:r>
            <a:r>
              <a:rPr lang="ar-SA" sz="2800" dirty="0"/>
              <a:t> استعمالاً </a:t>
            </a:r>
            <a:r>
              <a:rPr lang="ar-SA" sz="2800" dirty="0" err="1"/>
              <a:t>غیر</a:t>
            </a:r>
            <a:r>
              <a:rPr lang="ar-SA" sz="2800" dirty="0"/>
              <a:t> مشروع او </a:t>
            </a:r>
            <a:r>
              <a:rPr lang="ar-SA" sz="2800" dirty="0" err="1"/>
              <a:t>غیر</a:t>
            </a:r>
            <a:r>
              <a:rPr lang="ar-SA" sz="2800" dirty="0"/>
              <a:t> متفق مع </a:t>
            </a:r>
            <a:r>
              <a:rPr lang="ar-SA" sz="2800" dirty="0" err="1"/>
              <a:t>طبیعتھا</a:t>
            </a:r>
            <a:r>
              <a:rPr lang="ar-SA" sz="2800" dirty="0"/>
              <a:t> فللمحكمة ان </a:t>
            </a:r>
            <a:r>
              <a:rPr lang="ar-SA" sz="2800" dirty="0" err="1"/>
              <a:t>تنزعھا</a:t>
            </a:r>
            <a:r>
              <a:rPr lang="ar-SA" sz="2800" dirty="0"/>
              <a:t> من يده </a:t>
            </a:r>
            <a:r>
              <a:rPr lang="ar-SA" sz="2800" dirty="0" err="1"/>
              <a:t>وتسلمھا</a:t>
            </a:r>
            <a:r>
              <a:rPr lang="ar-SA" sz="2800" dirty="0"/>
              <a:t> الى عدل يتولى </a:t>
            </a:r>
            <a:r>
              <a:rPr lang="ar-SA" sz="2800" dirty="0" err="1"/>
              <a:t>ادارتھا</a:t>
            </a:r>
            <a:r>
              <a:rPr lang="ar-SA" sz="2800" dirty="0"/>
              <a:t> وللمحكمة تبعاً لخطورة الحال ان تحكم </a:t>
            </a:r>
            <a:r>
              <a:rPr lang="ar-SA" sz="2800" dirty="0" err="1"/>
              <a:t>بانتھاء</a:t>
            </a:r>
            <a:r>
              <a:rPr lang="ar-SA" sz="2800" dirty="0"/>
              <a:t> حق الانتفاع دون اخلال بحقوق </a:t>
            </a:r>
            <a:r>
              <a:rPr lang="ar-SA" sz="2800" dirty="0" err="1"/>
              <a:t>الغیر</a:t>
            </a:r>
            <a:r>
              <a:rPr lang="en-US" sz="2800" dirty="0"/>
              <a:t>.</a:t>
            </a:r>
          </a:p>
          <a:p>
            <a:pPr algn="just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6771139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algn="just"/>
            <a:r>
              <a:rPr lang="ar-IQ" sz="2800" dirty="0" smtClean="0"/>
              <a:t>2- التكاليف و النفقات .</a:t>
            </a:r>
            <a:r>
              <a:rPr lang="ar-SA" sz="2800" dirty="0" smtClean="0"/>
              <a:t>المادة</a:t>
            </a:r>
            <a:r>
              <a:rPr lang="en-US" sz="2800" dirty="0" smtClean="0"/>
              <a:t> </a:t>
            </a:r>
            <a:r>
              <a:rPr lang="en-US" sz="2800" dirty="0"/>
              <a:t>1255</a:t>
            </a:r>
          </a:p>
          <a:p>
            <a:pPr algn="just"/>
            <a:r>
              <a:rPr lang="en-US" sz="2800" dirty="0"/>
              <a:t>-1 </a:t>
            </a:r>
            <a:r>
              <a:rPr lang="ar-SA" sz="2800" dirty="0"/>
              <a:t>المنتفع ملزم اثناء انتفاعه بكل ما يفرض على </a:t>
            </a:r>
            <a:r>
              <a:rPr lang="ar-SA" sz="2800" dirty="0" err="1"/>
              <a:t>العین</a:t>
            </a:r>
            <a:r>
              <a:rPr lang="ar-SA" sz="2800" dirty="0"/>
              <a:t> المنتفع </a:t>
            </a:r>
            <a:r>
              <a:rPr lang="ar-SA" sz="2800" dirty="0" err="1"/>
              <a:t>بھا</a:t>
            </a:r>
            <a:r>
              <a:rPr lang="ar-SA" sz="2800" dirty="0"/>
              <a:t> من </a:t>
            </a:r>
            <a:r>
              <a:rPr lang="ar-SA" sz="2800" dirty="0" err="1"/>
              <a:t>التكالیف</a:t>
            </a:r>
            <a:r>
              <a:rPr lang="ar-SA" sz="2800" dirty="0"/>
              <a:t> المعتادة  وبالنفقات التي </a:t>
            </a:r>
            <a:r>
              <a:rPr lang="ar-SA" sz="2800" dirty="0" err="1"/>
              <a:t>تقتضیھا</a:t>
            </a:r>
            <a:r>
              <a:rPr lang="ar-SA" sz="2800" dirty="0"/>
              <a:t> اعمال </a:t>
            </a:r>
            <a:r>
              <a:rPr lang="ar-SA" sz="2800" dirty="0" err="1"/>
              <a:t>الصیانة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/>
              <a:t>2 </a:t>
            </a:r>
            <a:r>
              <a:rPr lang="ar-SA" sz="2800" dirty="0"/>
              <a:t>-اما </a:t>
            </a:r>
            <a:r>
              <a:rPr lang="ar-SA" sz="2800" dirty="0" err="1"/>
              <a:t>التكالیف</a:t>
            </a:r>
            <a:r>
              <a:rPr lang="ar-SA" sz="2800" dirty="0"/>
              <a:t> </a:t>
            </a:r>
            <a:r>
              <a:rPr lang="ar-SA" sz="2800" dirty="0" err="1"/>
              <a:t>غیر</a:t>
            </a:r>
            <a:r>
              <a:rPr lang="ar-SA" sz="2800" dirty="0"/>
              <a:t> المعتادة والاصلاحات </a:t>
            </a:r>
            <a:r>
              <a:rPr lang="ar-SA" sz="2800" dirty="0" err="1"/>
              <a:t>الجسمیة</a:t>
            </a:r>
            <a:r>
              <a:rPr lang="ar-SA" sz="2800" dirty="0"/>
              <a:t> التي لم تنشأ عن خطأ المنتفع، </a:t>
            </a:r>
            <a:r>
              <a:rPr lang="ar-SA" sz="2800" dirty="0" err="1"/>
              <a:t>فانھا</a:t>
            </a:r>
            <a:r>
              <a:rPr lang="ar-SA" sz="2800" dirty="0"/>
              <a:t> تكون على المالك بلا جبر </a:t>
            </a:r>
            <a:r>
              <a:rPr lang="ar-SA" sz="2800" dirty="0" err="1"/>
              <a:t>علیه</a:t>
            </a:r>
            <a:r>
              <a:rPr lang="ar-SA" sz="2800" dirty="0"/>
              <a:t>، ويلتزم المنتفع ان يؤدي للمالك فوائد ما نفقة في ذلك، كل </a:t>
            </a:r>
            <a:r>
              <a:rPr lang="ar-SA" sz="2800" dirty="0" err="1"/>
              <a:t>ھذا</a:t>
            </a:r>
            <a:r>
              <a:rPr lang="ar-SA" sz="2800" dirty="0"/>
              <a:t> ما لم يوجد اتفاق يقضي </a:t>
            </a:r>
            <a:r>
              <a:rPr lang="ar-SA" sz="2800" dirty="0" err="1"/>
              <a:t>بغیره</a:t>
            </a:r>
            <a:r>
              <a:rPr lang="en-US" sz="2800" dirty="0" smtClean="0"/>
              <a:t>.</a:t>
            </a:r>
            <a:endParaRPr lang="ar-IQ" sz="2800" dirty="0" smtClean="0"/>
          </a:p>
          <a:p>
            <a:r>
              <a:rPr lang="ar-IQ" sz="2800" dirty="0" smtClean="0"/>
              <a:t>3-جرد المنقول و تقديم كفالة .</a:t>
            </a:r>
            <a:r>
              <a:rPr lang="ar-SA" sz="2800" dirty="0"/>
              <a:t> المادة</a:t>
            </a:r>
            <a:r>
              <a:rPr lang="en-US" sz="2800" dirty="0"/>
              <a:t> 1256</a:t>
            </a:r>
          </a:p>
          <a:p>
            <a:pPr algn="just"/>
            <a:r>
              <a:rPr lang="ar-SA" sz="2800" dirty="0"/>
              <a:t>اذا كان المال المقرر </a:t>
            </a:r>
            <a:r>
              <a:rPr lang="ar-SA" sz="2800" dirty="0" err="1"/>
              <a:t>علیه</a:t>
            </a:r>
            <a:r>
              <a:rPr lang="ar-SA" sz="2800" dirty="0"/>
              <a:t> حق الانتفاع منقولاً وجب جرده، ولزم المنتفع تقديم كفالة بإعادته بعد </a:t>
            </a:r>
            <a:r>
              <a:rPr lang="ar-SA" sz="2800" dirty="0" err="1"/>
              <a:t>انتھاء</a:t>
            </a:r>
            <a:r>
              <a:rPr lang="ar-SA" sz="2800" dirty="0"/>
              <a:t> مدة الانتفاع به، فإذا لم </a:t>
            </a:r>
            <a:r>
              <a:rPr lang="ar-SA" sz="2800" dirty="0" err="1"/>
              <a:t>يقدمھا</a:t>
            </a:r>
            <a:r>
              <a:rPr lang="ar-SA" sz="2800" dirty="0"/>
              <a:t> </a:t>
            </a:r>
            <a:r>
              <a:rPr lang="ar-SA" sz="2800" dirty="0" err="1"/>
              <a:t>بیع</a:t>
            </a:r>
            <a:r>
              <a:rPr lang="ar-SA" sz="2800" dirty="0"/>
              <a:t> المال المذكور ووظف ثمنه في شراء سندات عامة او بطريقة اخرى </a:t>
            </a:r>
            <a:r>
              <a:rPr lang="ar-SA" sz="2800" dirty="0" err="1"/>
              <a:t>فیستولي</a:t>
            </a:r>
            <a:r>
              <a:rPr lang="ar-SA" sz="2800" dirty="0"/>
              <a:t> المنتفع على الربح من ذلك</a:t>
            </a:r>
            <a:r>
              <a:rPr lang="en-US" sz="2800" dirty="0"/>
              <a:t>.</a:t>
            </a:r>
          </a:p>
          <a:p>
            <a:pPr algn="just"/>
            <a:endParaRPr lang="en-US" sz="2800" dirty="0"/>
          </a:p>
          <a:p>
            <a:pPr algn="just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26793631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ar-IQ" sz="2800" b="1" dirty="0" smtClean="0"/>
              <a:t>انقضاء حق المنفعة </a:t>
            </a:r>
            <a:endParaRPr lang="ar-IQ" sz="2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2800" dirty="0" smtClean="0"/>
              <a:t>1-انقضاء الاجل او موت المنتفع  </a:t>
            </a:r>
            <a:r>
              <a:rPr lang="ar-SA" sz="2800" dirty="0" smtClean="0"/>
              <a:t>المادة</a:t>
            </a:r>
            <a:r>
              <a:rPr lang="en-US" sz="2800" dirty="0" smtClean="0"/>
              <a:t> 1257</a:t>
            </a:r>
            <a:r>
              <a:rPr lang="ar-SA" sz="2800" dirty="0" err="1" smtClean="0"/>
              <a:t>ينتھي</a:t>
            </a:r>
            <a:r>
              <a:rPr lang="ar-SA" sz="2800" dirty="0" smtClean="0"/>
              <a:t> </a:t>
            </a:r>
            <a:r>
              <a:rPr lang="ar-SA" sz="2800" dirty="0"/>
              <a:t>حق المنفعة بانقضاء الاجل </a:t>
            </a:r>
            <a:r>
              <a:rPr lang="ar-SA" sz="2800" dirty="0" err="1"/>
              <a:t>المعین</a:t>
            </a:r>
            <a:r>
              <a:rPr lang="ar-SA" sz="2800" dirty="0"/>
              <a:t> له فان لم </a:t>
            </a:r>
            <a:r>
              <a:rPr lang="ar-SA" sz="2800" dirty="0" err="1"/>
              <a:t>يعین</a:t>
            </a:r>
            <a:r>
              <a:rPr lang="ar-SA" sz="2800" dirty="0"/>
              <a:t> له اجل عد مقرراً مدى </a:t>
            </a:r>
            <a:r>
              <a:rPr lang="ar-SA" sz="2800" dirty="0" err="1"/>
              <a:t>حیاة</a:t>
            </a:r>
            <a:r>
              <a:rPr lang="ar-SA" sz="2800" dirty="0"/>
              <a:t> المنتفع </a:t>
            </a:r>
            <a:r>
              <a:rPr lang="ar-SA" sz="2800" dirty="0" err="1"/>
              <a:t>وھو</a:t>
            </a:r>
            <a:r>
              <a:rPr lang="ar-SA" sz="2800" dirty="0"/>
              <a:t> </a:t>
            </a:r>
            <a:r>
              <a:rPr lang="ar-SA" sz="2800" dirty="0" err="1"/>
              <a:t>ينتھي</a:t>
            </a:r>
            <a:r>
              <a:rPr lang="ar-SA" sz="2800" dirty="0"/>
              <a:t> على كل حال بموت المنتفع حتى قبل انقضاء الاجل </a:t>
            </a:r>
            <a:r>
              <a:rPr lang="ar-SA" sz="2800" dirty="0" err="1"/>
              <a:t>المعین</a:t>
            </a:r>
            <a:r>
              <a:rPr lang="en-US" sz="2800" dirty="0" smtClean="0"/>
              <a:t>.</a:t>
            </a:r>
            <a:endParaRPr lang="ar-IQ" sz="2800" dirty="0" smtClean="0"/>
          </a:p>
          <a:p>
            <a:pPr marL="0" indent="0" algn="just">
              <a:buNone/>
            </a:pPr>
            <a:r>
              <a:rPr lang="ar-IQ" sz="2800" dirty="0" smtClean="0"/>
              <a:t>2- هلاك </a:t>
            </a:r>
            <a:r>
              <a:rPr lang="ar-IQ" sz="2800" dirty="0" err="1" smtClean="0"/>
              <a:t>الشئ</a:t>
            </a:r>
            <a:r>
              <a:rPr lang="ar-IQ" sz="2800" dirty="0" smtClean="0"/>
              <a:t> المنتفع به . </a:t>
            </a:r>
            <a:r>
              <a:rPr lang="ar-IQ" sz="2800" dirty="0"/>
              <a:t> </a:t>
            </a:r>
            <a:r>
              <a:rPr lang="ar-IQ" sz="2800" dirty="0" smtClean="0"/>
              <a:t>ا</a:t>
            </a:r>
            <a:r>
              <a:rPr lang="ar-SA" sz="2800" dirty="0" smtClean="0"/>
              <a:t>لمادة</a:t>
            </a:r>
            <a:r>
              <a:rPr lang="ar-IQ" sz="2800" dirty="0" smtClean="0"/>
              <a:t> 1258 </a:t>
            </a:r>
            <a:r>
              <a:rPr lang="en-US" sz="2800" dirty="0" smtClean="0"/>
              <a:t> -1  </a:t>
            </a:r>
            <a:r>
              <a:rPr lang="ar-SA" sz="2800" dirty="0" err="1"/>
              <a:t>ينتھي</a:t>
            </a:r>
            <a:r>
              <a:rPr lang="ar-SA" sz="2800" dirty="0"/>
              <a:t> حق المنفعة </a:t>
            </a:r>
            <a:r>
              <a:rPr lang="ar-SA" sz="2800" dirty="0" err="1"/>
              <a:t>بھلاك</a:t>
            </a:r>
            <a:r>
              <a:rPr lang="ar-SA" sz="2800" dirty="0"/>
              <a:t> الشيء </a:t>
            </a:r>
            <a:r>
              <a:rPr lang="ar-SA" sz="2800" dirty="0" err="1"/>
              <a:t>غیر</a:t>
            </a:r>
            <a:r>
              <a:rPr lang="ar-SA" sz="2800" dirty="0"/>
              <a:t> ا نه اذا عوض المالك عن </a:t>
            </a:r>
            <a:r>
              <a:rPr lang="ar-SA" sz="2800" dirty="0" err="1"/>
              <a:t>الھلاك</a:t>
            </a:r>
            <a:r>
              <a:rPr lang="ar-SA" sz="2800" dirty="0"/>
              <a:t> انتقل حق المنفعة الى </a:t>
            </a:r>
            <a:r>
              <a:rPr lang="ar-SA" sz="2800" dirty="0" err="1"/>
              <a:t>ھذا</a:t>
            </a:r>
            <a:r>
              <a:rPr lang="ar-SA" sz="2800" dirty="0"/>
              <a:t> التعويض</a:t>
            </a:r>
            <a:r>
              <a:rPr lang="en-US" sz="2800" dirty="0" smtClean="0"/>
              <a:t>.</a:t>
            </a:r>
            <a:r>
              <a:rPr lang="ar-IQ" sz="2800" dirty="0" smtClean="0"/>
              <a:t> </a:t>
            </a:r>
            <a:r>
              <a:rPr lang="en-US" sz="2800" dirty="0" smtClean="0"/>
              <a:t>2  </a:t>
            </a:r>
            <a:r>
              <a:rPr lang="ar-IQ" sz="2800" dirty="0"/>
              <a:t>-</a:t>
            </a:r>
            <a:r>
              <a:rPr lang="ar-SA" sz="2800" dirty="0"/>
              <a:t>واذا لم يكن </a:t>
            </a:r>
            <a:r>
              <a:rPr lang="ar-SA" sz="2800" dirty="0" err="1"/>
              <a:t>الھلاك</a:t>
            </a:r>
            <a:r>
              <a:rPr lang="ar-SA" sz="2800" dirty="0"/>
              <a:t> راجعاً الى خطأه المالك، فلا يجبر على اعادة الشيء الى اصله ولكنه اذا اعاده رجع للمنتفع حق </a:t>
            </a:r>
            <a:r>
              <a:rPr lang="ar-SA" sz="2800" dirty="0" err="1"/>
              <a:t>المنعفة</a:t>
            </a:r>
            <a:r>
              <a:rPr lang="ar-SA" sz="2800" dirty="0"/>
              <a:t> اذا لم يكن </a:t>
            </a:r>
            <a:r>
              <a:rPr lang="ar-SA" sz="2800" dirty="0" err="1"/>
              <a:t>الھلاك</a:t>
            </a:r>
            <a:r>
              <a:rPr lang="ar-SA" sz="2800" dirty="0"/>
              <a:t> بسببه وتطبق الفقرة </a:t>
            </a:r>
            <a:r>
              <a:rPr lang="ar-SA" sz="2800" dirty="0" err="1"/>
              <a:t>الثانیة</a:t>
            </a:r>
            <a:r>
              <a:rPr lang="ar-SA" sz="2800" dirty="0"/>
              <a:t> من المادة </a:t>
            </a:r>
            <a:r>
              <a:rPr lang="en-US" sz="2800" dirty="0"/>
              <a:t>1255 </a:t>
            </a:r>
            <a:r>
              <a:rPr lang="ar-SA" sz="2800" dirty="0"/>
              <a:t>في </a:t>
            </a:r>
            <a:r>
              <a:rPr lang="ar-SA" sz="2800" dirty="0" err="1"/>
              <a:t>ھذه</a:t>
            </a:r>
            <a:r>
              <a:rPr lang="ar-SA" sz="2800" dirty="0"/>
              <a:t> الحالة</a:t>
            </a:r>
            <a:r>
              <a:rPr lang="en-US" sz="2800" dirty="0" smtClean="0"/>
              <a:t>.</a:t>
            </a:r>
            <a:endParaRPr lang="ar-IQ" sz="2800" dirty="0" smtClean="0"/>
          </a:p>
          <a:p>
            <a:pPr marL="0" indent="0" algn="just">
              <a:buNone/>
            </a:pPr>
            <a:r>
              <a:rPr lang="ar-IQ" sz="2800" dirty="0"/>
              <a:t>3</a:t>
            </a:r>
            <a:r>
              <a:rPr lang="ar-IQ" sz="2800" dirty="0" smtClean="0"/>
              <a:t>-اتحاد الذمة . </a:t>
            </a:r>
            <a:r>
              <a:rPr lang="ar-SA" sz="2800" dirty="0"/>
              <a:t>المادة</a:t>
            </a:r>
            <a:r>
              <a:rPr lang="en-US" sz="2800" dirty="0"/>
              <a:t> </a:t>
            </a:r>
            <a:r>
              <a:rPr lang="en-US" sz="2800" dirty="0" smtClean="0"/>
              <a:t>1259</a:t>
            </a:r>
            <a:r>
              <a:rPr lang="ar-IQ" sz="2800" dirty="0" smtClean="0"/>
              <a:t> </a:t>
            </a:r>
            <a:r>
              <a:rPr lang="ar-SA" sz="2800" dirty="0" err="1" smtClean="0"/>
              <a:t>ينتھي</a:t>
            </a:r>
            <a:r>
              <a:rPr lang="ar-SA" sz="2800" dirty="0" smtClean="0"/>
              <a:t> </a:t>
            </a:r>
            <a:r>
              <a:rPr lang="ar-SA" sz="2800" dirty="0"/>
              <a:t>حق المنفعة اذا اجتمع في شخص واحد صفتا المنتفع والمالك </a:t>
            </a:r>
            <a:r>
              <a:rPr lang="ar-SA" sz="2800" dirty="0" err="1"/>
              <a:t>غیر</a:t>
            </a:r>
            <a:r>
              <a:rPr lang="ar-SA" sz="2800" dirty="0"/>
              <a:t> انه لا يعد </a:t>
            </a:r>
            <a:r>
              <a:rPr lang="ar-SA" sz="2800" dirty="0" err="1"/>
              <a:t>منتھیاً</a:t>
            </a:r>
            <a:r>
              <a:rPr lang="ar-SA" sz="2800" dirty="0"/>
              <a:t> ان كان للمالك مصلحة في بقائه ان كانت الرقبة </a:t>
            </a:r>
            <a:r>
              <a:rPr lang="ar-SA" sz="2800" dirty="0" err="1"/>
              <a:t>مرھونة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ar-IQ" sz="2800" dirty="0" smtClean="0"/>
          </a:p>
          <a:p>
            <a:pPr marL="0" indent="0" algn="just">
              <a:buNone/>
            </a:pPr>
            <a:endParaRPr lang="ar-IQ" sz="2800" dirty="0" smtClean="0"/>
          </a:p>
          <a:p>
            <a:pPr algn="just"/>
            <a:endParaRPr lang="en-US" sz="2800" dirty="0"/>
          </a:p>
          <a:p>
            <a:pPr algn="just"/>
            <a:endParaRPr lang="ar-IQ" sz="2800" dirty="0" smtClean="0"/>
          </a:p>
          <a:p>
            <a:pPr algn="just"/>
            <a:endParaRPr lang="en-US" sz="2800" dirty="0"/>
          </a:p>
          <a:p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07292010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 smtClean="0"/>
              <a:t>4- التقادم   </a:t>
            </a:r>
            <a:r>
              <a:rPr lang="ar-SA" dirty="0" smtClean="0"/>
              <a:t>المادة</a:t>
            </a:r>
            <a:r>
              <a:rPr lang="en-US" dirty="0" smtClean="0"/>
              <a:t> 1260</a:t>
            </a:r>
            <a:r>
              <a:rPr lang="ar-IQ" dirty="0" smtClean="0"/>
              <a:t> </a:t>
            </a:r>
            <a:r>
              <a:rPr lang="ar-SA" dirty="0" err="1" smtClean="0"/>
              <a:t>ينتھي</a:t>
            </a:r>
            <a:r>
              <a:rPr lang="ar-SA" dirty="0" smtClean="0"/>
              <a:t> </a:t>
            </a:r>
            <a:r>
              <a:rPr lang="ar-SA" dirty="0"/>
              <a:t>حق المنفعة بعدم الاستعمال مدة خمس عشرة سنة</a:t>
            </a:r>
            <a:r>
              <a:rPr lang="en-US" dirty="0" smtClean="0"/>
              <a:t>.</a:t>
            </a:r>
            <a:endParaRPr lang="ar-IQ" dirty="0" smtClean="0"/>
          </a:p>
          <a:p>
            <a:pPr marL="0" indent="0" algn="just">
              <a:buNone/>
            </a:pPr>
            <a:r>
              <a:rPr lang="ar-IQ" dirty="0"/>
              <a:t>5</a:t>
            </a:r>
            <a:r>
              <a:rPr lang="ar-IQ" dirty="0" smtClean="0"/>
              <a:t>- الاستعمال غير المشروع </a:t>
            </a:r>
            <a:r>
              <a:rPr lang="en-US" dirty="0"/>
              <a:t> </a:t>
            </a:r>
            <a:r>
              <a:rPr lang="ar-SA" dirty="0" smtClean="0"/>
              <a:t>المادة</a:t>
            </a:r>
            <a:r>
              <a:rPr lang="en-US" dirty="0" smtClean="0"/>
              <a:t> 1254</a:t>
            </a:r>
            <a:r>
              <a:rPr lang="ar-IQ" dirty="0" smtClean="0"/>
              <a:t> </a:t>
            </a:r>
            <a:r>
              <a:rPr lang="en-US" dirty="0" smtClean="0"/>
              <a:t>-</a:t>
            </a:r>
            <a:r>
              <a:rPr lang="en-US" dirty="0"/>
              <a:t>2 </a:t>
            </a:r>
            <a:r>
              <a:rPr lang="ar-SA" dirty="0"/>
              <a:t>وللمالك ان يعترض على استعمال </a:t>
            </a:r>
            <a:r>
              <a:rPr lang="ar-SA" dirty="0" err="1"/>
              <a:t>غیر</a:t>
            </a:r>
            <a:r>
              <a:rPr lang="ar-SA" dirty="0"/>
              <a:t> مشروع او </a:t>
            </a:r>
            <a:r>
              <a:rPr lang="ar-SA" dirty="0" err="1"/>
              <a:t>غیر</a:t>
            </a:r>
            <a:r>
              <a:rPr lang="ar-SA" dirty="0"/>
              <a:t> متفق مع </a:t>
            </a:r>
            <a:r>
              <a:rPr lang="ar-SA" dirty="0" err="1"/>
              <a:t>طبیعة</a:t>
            </a:r>
            <a:r>
              <a:rPr lang="ar-SA" dirty="0"/>
              <a:t> الشيء، فإذا اثبت ان حقوقه في خطر جاز ان يطالب بتقديم </a:t>
            </a:r>
            <a:r>
              <a:rPr lang="ar-SA" dirty="0" err="1"/>
              <a:t>تأمینات</a:t>
            </a:r>
            <a:r>
              <a:rPr lang="ar-SA" dirty="0"/>
              <a:t> فان لم </a:t>
            </a:r>
            <a:r>
              <a:rPr lang="ar-SA" dirty="0" err="1"/>
              <a:t>يقدمھا</a:t>
            </a:r>
            <a:r>
              <a:rPr lang="ar-SA" dirty="0"/>
              <a:t> المنتفع او بقي على الرغم من اعتراض المالك يستعمل </a:t>
            </a:r>
            <a:r>
              <a:rPr lang="ar-SA" dirty="0" err="1"/>
              <a:t>العین</a:t>
            </a:r>
            <a:r>
              <a:rPr lang="ar-SA" dirty="0"/>
              <a:t> استعمالاً </a:t>
            </a:r>
            <a:r>
              <a:rPr lang="ar-SA" dirty="0" err="1"/>
              <a:t>غیر</a:t>
            </a:r>
            <a:r>
              <a:rPr lang="ar-SA" dirty="0"/>
              <a:t> مشروع او </a:t>
            </a:r>
            <a:r>
              <a:rPr lang="ar-SA" dirty="0" err="1"/>
              <a:t>غیر</a:t>
            </a:r>
            <a:r>
              <a:rPr lang="ar-SA" dirty="0"/>
              <a:t> متفق مع </a:t>
            </a:r>
            <a:r>
              <a:rPr lang="ar-SA" dirty="0" err="1"/>
              <a:t>طبیعتھا</a:t>
            </a:r>
            <a:r>
              <a:rPr lang="ar-SA" dirty="0"/>
              <a:t> فللمحكمة ان </a:t>
            </a:r>
            <a:r>
              <a:rPr lang="ar-SA" dirty="0" err="1"/>
              <a:t>تنزعھا</a:t>
            </a:r>
            <a:r>
              <a:rPr lang="ar-SA" dirty="0"/>
              <a:t> من يده </a:t>
            </a:r>
            <a:r>
              <a:rPr lang="ar-SA" dirty="0" err="1"/>
              <a:t>وتسلمھا</a:t>
            </a:r>
            <a:r>
              <a:rPr lang="ar-SA" dirty="0"/>
              <a:t> الى عدل يتولى </a:t>
            </a:r>
            <a:r>
              <a:rPr lang="ar-SA" dirty="0" err="1"/>
              <a:t>ادارتھا</a:t>
            </a:r>
            <a:r>
              <a:rPr lang="ar-SA" dirty="0"/>
              <a:t> وللمحكمة تبعاً لخطورة الحال ان تحكم </a:t>
            </a:r>
            <a:r>
              <a:rPr lang="ar-SA" dirty="0" err="1"/>
              <a:t>بانتھاء</a:t>
            </a:r>
            <a:r>
              <a:rPr lang="ar-SA" dirty="0"/>
              <a:t> حق الانتفاع دون اخلال بحقوق </a:t>
            </a:r>
            <a:r>
              <a:rPr lang="ar-SA" dirty="0" err="1"/>
              <a:t>الغیر</a:t>
            </a:r>
            <a:r>
              <a:rPr lang="en-US" dirty="0" smtClean="0"/>
              <a:t>.</a:t>
            </a:r>
            <a:endParaRPr lang="ar-IQ" dirty="0" smtClean="0"/>
          </a:p>
          <a:p>
            <a:pPr marL="0" indent="0" algn="just">
              <a:buNone/>
            </a:pPr>
            <a:r>
              <a:rPr lang="ar-IQ" dirty="0" smtClean="0"/>
              <a:t>6- التنازل عن حق المنفعة 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83908494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ar-IQ" sz="2800" b="1" dirty="0" smtClean="0"/>
              <a:t>حق الاستعمال و حق السكنى </a:t>
            </a:r>
            <a:endParaRPr lang="ar-IQ" sz="2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800" dirty="0" smtClean="0"/>
              <a:t>التعريف  </a:t>
            </a:r>
            <a:r>
              <a:rPr lang="ar-SA" sz="2800" dirty="0" smtClean="0"/>
              <a:t>المادة</a:t>
            </a:r>
            <a:r>
              <a:rPr lang="en-US" sz="2800" dirty="0" smtClean="0"/>
              <a:t> 1261</a:t>
            </a:r>
            <a:r>
              <a:rPr lang="ar-SA" sz="2800" dirty="0" smtClean="0"/>
              <a:t>يصح </a:t>
            </a:r>
            <a:r>
              <a:rPr lang="ar-SA" sz="2800" dirty="0"/>
              <a:t>ان يكون </a:t>
            </a:r>
            <a:r>
              <a:rPr lang="ar-SA" sz="2800" dirty="0" err="1"/>
              <a:t>تملیك</a:t>
            </a:r>
            <a:r>
              <a:rPr lang="ar-SA" sz="2800" dirty="0"/>
              <a:t> المنفعة قاصراً على الاستعمال او على السكنى</a:t>
            </a:r>
            <a:r>
              <a:rPr lang="en-US" sz="2800" dirty="0" smtClean="0"/>
              <a:t>.</a:t>
            </a:r>
            <a:endParaRPr lang="ar-IQ" sz="2800" dirty="0" smtClean="0"/>
          </a:p>
          <a:p>
            <a:pPr marL="0" indent="0">
              <a:buNone/>
            </a:pPr>
            <a:endParaRPr lang="ar-IQ" sz="2800" dirty="0"/>
          </a:p>
          <a:p>
            <a:pPr marL="0" indent="0">
              <a:buNone/>
            </a:pPr>
            <a:endParaRPr lang="ar-IQ" sz="2800" dirty="0" smtClean="0"/>
          </a:p>
          <a:p>
            <a:pPr marL="0" indent="0">
              <a:buNone/>
            </a:pPr>
            <a:endParaRPr lang="ar-IQ" sz="2800" dirty="0"/>
          </a:p>
          <a:p>
            <a:pPr marL="0" indent="0">
              <a:buNone/>
            </a:pPr>
            <a:endParaRPr lang="ar-IQ" sz="2800" dirty="0" smtClean="0"/>
          </a:p>
          <a:p>
            <a:pPr marL="0" indent="0">
              <a:buNone/>
            </a:pPr>
            <a:r>
              <a:rPr lang="ar-IQ" sz="2800" dirty="0" smtClean="0"/>
              <a:t>نطاق الاستعمال  </a:t>
            </a:r>
            <a:r>
              <a:rPr lang="ar-SA" sz="2800" dirty="0" smtClean="0"/>
              <a:t>المادة</a:t>
            </a:r>
            <a:r>
              <a:rPr lang="en-US" sz="2800" dirty="0" smtClean="0"/>
              <a:t> 1262</a:t>
            </a:r>
            <a:r>
              <a:rPr lang="ar-SA" sz="2800" dirty="0" smtClean="0"/>
              <a:t>نطاق </a:t>
            </a:r>
            <a:r>
              <a:rPr lang="ar-SA" sz="2800" dirty="0"/>
              <a:t>حق الاستعمال وحق السكنى يتحدد بمقدار ما يحتاج </a:t>
            </a:r>
            <a:r>
              <a:rPr lang="ar-SA" sz="2800" dirty="0" err="1"/>
              <a:t>الیه</a:t>
            </a:r>
            <a:r>
              <a:rPr lang="ar-SA" sz="2800" dirty="0"/>
              <a:t> صاحب الحق واسرته في خاصة </a:t>
            </a:r>
            <a:r>
              <a:rPr lang="ar-SA" sz="2800" dirty="0" err="1"/>
              <a:t>انفسھم</a:t>
            </a:r>
            <a:r>
              <a:rPr lang="en-US" sz="2800" dirty="0"/>
              <a:t>.</a:t>
            </a:r>
          </a:p>
          <a:p>
            <a:endParaRPr lang="ar-IQ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848"/>
            <a:ext cx="9143999" cy="1728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57192"/>
            <a:ext cx="8712968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095916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ar-IQ" sz="2800" b="1" dirty="0" smtClean="0"/>
              <a:t>احكام حق الاستعمال و حق السكنى </a:t>
            </a:r>
            <a:endParaRPr lang="ar-IQ" sz="2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800" dirty="0" smtClean="0"/>
              <a:t>1-النزول للغير عن حق الاستعمال و حق السكنى . </a:t>
            </a:r>
            <a:r>
              <a:rPr lang="ar-SA" sz="2800" dirty="0" smtClean="0"/>
              <a:t>المادة</a:t>
            </a:r>
            <a:r>
              <a:rPr lang="en-US" sz="2800" dirty="0" smtClean="0"/>
              <a:t> 1063</a:t>
            </a:r>
            <a:r>
              <a:rPr lang="ar-IQ" sz="2800" dirty="0" smtClean="0"/>
              <a:t>لا</a:t>
            </a:r>
            <a:r>
              <a:rPr lang="ar-SA" sz="2800" dirty="0" smtClean="0"/>
              <a:t>يجوز </a:t>
            </a:r>
            <a:r>
              <a:rPr lang="ar-SA" sz="2800" dirty="0"/>
              <a:t>النزول </a:t>
            </a:r>
            <a:r>
              <a:rPr lang="ar-SA" sz="2800" dirty="0" err="1"/>
              <a:t>للغیر</a:t>
            </a:r>
            <a:r>
              <a:rPr lang="ar-SA" sz="2800" dirty="0"/>
              <a:t> عن حق الاستعمال او عن حق السكنى، الا بناء على شرط صريح ومبرر وقوي</a:t>
            </a:r>
            <a:r>
              <a:rPr lang="en-US" sz="2800" dirty="0" smtClean="0"/>
              <a:t>.</a:t>
            </a:r>
            <a:endParaRPr lang="ar-IQ" sz="2800" dirty="0" smtClean="0"/>
          </a:p>
          <a:p>
            <a:pPr marL="0" indent="0" algn="just">
              <a:buNone/>
            </a:pPr>
            <a:r>
              <a:rPr lang="ar-IQ" sz="2800" dirty="0"/>
              <a:t>2</a:t>
            </a:r>
            <a:r>
              <a:rPr lang="ar-IQ" sz="2800" dirty="0" smtClean="0"/>
              <a:t>-اصلاح الدار المقرر عليها حق السكنى . </a:t>
            </a:r>
            <a:r>
              <a:rPr lang="ar-SA" sz="2800" dirty="0"/>
              <a:t>المادة</a:t>
            </a:r>
            <a:r>
              <a:rPr lang="en-US" sz="2800" dirty="0"/>
              <a:t> </a:t>
            </a:r>
            <a:r>
              <a:rPr lang="en-US" sz="2800" dirty="0" smtClean="0"/>
              <a:t>1264-1  </a:t>
            </a:r>
            <a:r>
              <a:rPr lang="ar-SA" sz="2800" dirty="0"/>
              <a:t>اذا احتاجت الدار التي تقرر </a:t>
            </a:r>
            <a:r>
              <a:rPr lang="ar-SA" sz="2800" dirty="0" err="1"/>
              <a:t>علیھا</a:t>
            </a:r>
            <a:r>
              <a:rPr lang="ar-SA" sz="2800" dirty="0"/>
              <a:t> حق السكنى الى اصلاح التزم صاحب </a:t>
            </a:r>
            <a:r>
              <a:rPr lang="ar-SA" sz="2800" dirty="0" err="1"/>
              <a:t>ھذا</a:t>
            </a:r>
            <a:r>
              <a:rPr lang="ar-SA" sz="2800" dirty="0"/>
              <a:t> الحق بإجرائه، على ان تكون المباني التي </a:t>
            </a:r>
            <a:r>
              <a:rPr lang="ar-SA" sz="2800" dirty="0" err="1"/>
              <a:t>يقیمھا</a:t>
            </a:r>
            <a:r>
              <a:rPr lang="ar-SA" sz="2800" dirty="0"/>
              <a:t> ملكاً خالصاً له ينتقل الى ورثته</a:t>
            </a:r>
            <a:r>
              <a:rPr lang="en-US" sz="2800" dirty="0" smtClean="0"/>
              <a:t>.</a:t>
            </a:r>
            <a:r>
              <a:rPr lang="ar-IQ" sz="2800" dirty="0" smtClean="0"/>
              <a:t> </a:t>
            </a:r>
            <a:r>
              <a:rPr lang="en-US" sz="2800" dirty="0" smtClean="0"/>
              <a:t>-</a:t>
            </a:r>
            <a:r>
              <a:rPr lang="en-US" sz="2800" dirty="0"/>
              <a:t>2  </a:t>
            </a:r>
            <a:r>
              <a:rPr lang="ar-SA" sz="2800" dirty="0"/>
              <a:t>فإذا امتنع صاحب الحق عن </a:t>
            </a:r>
            <a:r>
              <a:rPr lang="ar-SA" sz="2800" dirty="0" err="1"/>
              <a:t>القیام</a:t>
            </a:r>
            <a:r>
              <a:rPr lang="ar-SA" sz="2800" dirty="0"/>
              <a:t> </a:t>
            </a:r>
            <a:r>
              <a:rPr lang="ar-SA" sz="2800" dirty="0" err="1"/>
              <a:t>بھذا</a:t>
            </a:r>
            <a:r>
              <a:rPr lang="ar-SA" sz="2800" dirty="0"/>
              <a:t> الاصلاح فللمحكمة ان تؤجر الدار لشخص آخر يقوم </a:t>
            </a:r>
            <a:r>
              <a:rPr lang="ar-SA" sz="2800" dirty="0" err="1"/>
              <a:t>بالاصلاح</a:t>
            </a:r>
            <a:r>
              <a:rPr lang="ar-SA" sz="2800" dirty="0"/>
              <a:t> خصماً من الاجرة ويرد الدار في </a:t>
            </a:r>
            <a:r>
              <a:rPr lang="ar-SA" sz="2800" dirty="0" err="1"/>
              <a:t>نھاية</a:t>
            </a:r>
            <a:r>
              <a:rPr lang="ar-SA" sz="2800" dirty="0"/>
              <a:t> الايجار لصاحب حق </a:t>
            </a:r>
            <a:r>
              <a:rPr lang="ar-SA" sz="2800" dirty="0" smtClean="0"/>
              <a:t>السكنى</a:t>
            </a:r>
            <a:r>
              <a:rPr lang="ar-IQ" sz="2800" dirty="0" smtClean="0"/>
              <a:t>.</a:t>
            </a:r>
          </a:p>
          <a:p>
            <a:pPr algn="just"/>
            <a:r>
              <a:rPr lang="ar-IQ" sz="2800" dirty="0" smtClean="0"/>
              <a:t>3-سريان احكام حق المنفعة .</a:t>
            </a:r>
            <a:r>
              <a:rPr lang="ar-SA" sz="2800" dirty="0"/>
              <a:t> المادة</a:t>
            </a:r>
            <a:r>
              <a:rPr lang="en-US" sz="2800" dirty="0"/>
              <a:t> </a:t>
            </a:r>
            <a:r>
              <a:rPr lang="en-US" sz="2800" dirty="0" smtClean="0"/>
              <a:t>1265</a:t>
            </a:r>
            <a:r>
              <a:rPr lang="ar-SA" sz="2800" dirty="0" err="1" smtClean="0"/>
              <a:t>فیما</a:t>
            </a:r>
            <a:r>
              <a:rPr lang="ar-SA" sz="2800" dirty="0" smtClean="0"/>
              <a:t> </a:t>
            </a:r>
            <a:r>
              <a:rPr lang="ar-SA" sz="2800" dirty="0"/>
              <a:t>عدا الاحكام المتقدمة تسري الاحكام المتعلقة بحق المنفعة على حق الاستعمال وحق السكنى ما دامت لا تتعارض مع </a:t>
            </a:r>
            <a:r>
              <a:rPr lang="ar-SA" sz="2800" dirty="0" err="1"/>
              <a:t>طبیعة</a:t>
            </a:r>
            <a:r>
              <a:rPr lang="ar-SA" sz="2800" dirty="0"/>
              <a:t> </a:t>
            </a:r>
            <a:r>
              <a:rPr lang="ar-SA" sz="2800" dirty="0" err="1"/>
              <a:t>ھذه</a:t>
            </a:r>
            <a:r>
              <a:rPr lang="ar-SA" sz="2800" dirty="0"/>
              <a:t> </a:t>
            </a:r>
            <a:r>
              <a:rPr lang="ar-SA" sz="2800" dirty="0" err="1"/>
              <a:t>الحقین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  <a:p>
            <a:pPr marL="0" indent="0">
              <a:buNone/>
            </a:pP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39539303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زواي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