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sldIdLst>
    <p:sldId id="268" r:id="rId5"/>
    <p:sldId id="310" r:id="rId6"/>
    <p:sldId id="311" r:id="rId7"/>
    <p:sldId id="312" r:id="rId8"/>
    <p:sldId id="31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19" autoAdjust="0"/>
  </p:normalViewPr>
  <p:slideViewPr>
    <p:cSldViewPr snapToGrid="0">
      <p:cViewPr varScale="1">
        <p:scale>
          <a:sx n="85" d="100"/>
          <a:sy n="85" d="100"/>
        </p:scale>
        <p:origin x="590"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9/7/2025</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72251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9/7/2025</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752010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9/7/2025</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704017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9/7/2025</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522313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9/7/2025</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167755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9/7/2025</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0422601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9/7/2025</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4407235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9/7/2025</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4118504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9/7/2025</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8843989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fld id="{62D6E202-B606-4609-B914-27C9371A1F6D}" type="datetime1">
              <a:rPr lang="en-US" smtClean="0"/>
              <a:t>9/7/2025</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90708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A9286AD2-18A9-4868-A4E3-7A2097A208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1"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panose="020F0502020204030204"/>
              <a:ea typeface="+mn-ea"/>
              <a:cs typeface="+mn-cs"/>
            </a:endParaRPr>
          </a:p>
        </p:txBody>
      </p:sp>
      <p:sp>
        <p:nvSpPr>
          <p:cNvPr id="2" name="Title 1">
            <a:extLst>
              <a:ext uri="{FF2B5EF4-FFF2-40B4-BE49-F238E27FC236}">
                <a16:creationId xmlns:a16="http://schemas.microsoft.com/office/drawing/2014/main" id="{4010AF38-26DF-48B3-952C-4A9091D6863C}"/>
              </a:ext>
            </a:extLst>
          </p:cNvPr>
          <p:cNvSpPr>
            <a:spLocks noGrp="1"/>
          </p:cNvSpPr>
          <p:nvPr>
            <p:ph type="ctrTitle"/>
          </p:nvPr>
        </p:nvSpPr>
        <p:spPr>
          <a:xfrm>
            <a:off x="467620" y="1526604"/>
            <a:ext cx="6621447" cy="2274432"/>
          </a:xfrm>
        </p:spPr>
        <p:txBody>
          <a:bodyPr>
            <a:normAutofit/>
          </a:bodyPr>
          <a:lstStyle/>
          <a:p>
            <a:pPr marL="0" marR="0">
              <a:spcBef>
                <a:spcPts val="0"/>
              </a:spcBef>
              <a:spcAft>
                <a:spcPts val="0"/>
              </a:spcAft>
            </a:pPr>
            <a:r>
              <a:rPr lang="en-US" sz="7200" dirty="0">
                <a:effectLst/>
                <a:latin typeface="Sitka Subheading Semibold" pitchFamily="2" charset="0"/>
                <a:ea typeface="Times New Roman" panose="02020603050405020304" pitchFamily="18" charset="0"/>
                <a:cs typeface="Times New Roman" panose="02020603050405020304" pitchFamily="18" charset="0"/>
              </a:rPr>
              <a:t>Global Conflict Trends</a:t>
            </a:r>
            <a:endParaRPr lang="en-US" sz="7200" dirty="0">
              <a:effectLst/>
              <a:latin typeface="Aptos"/>
              <a:ea typeface="Times New Roman" panose="02020603050405020304" pitchFamily="18" charset="0"/>
              <a:cs typeface="Arial" panose="020B0604020202020204" pitchFamily="34" charset="0"/>
            </a:endParaRPr>
          </a:p>
        </p:txBody>
      </p:sp>
      <p:sp>
        <p:nvSpPr>
          <p:cNvPr id="3" name="Subtitle 2">
            <a:extLst>
              <a:ext uri="{FF2B5EF4-FFF2-40B4-BE49-F238E27FC236}">
                <a16:creationId xmlns:a16="http://schemas.microsoft.com/office/drawing/2014/main" id="{37FC2D8F-56D2-4ADF-B439-0E09E7C37894}"/>
              </a:ext>
            </a:extLst>
          </p:cNvPr>
          <p:cNvSpPr>
            <a:spLocks noGrp="1"/>
          </p:cNvSpPr>
          <p:nvPr>
            <p:ph type="subTitle" idx="1"/>
          </p:nvPr>
        </p:nvSpPr>
        <p:spPr>
          <a:xfrm>
            <a:off x="632899" y="4672739"/>
            <a:ext cx="6269347" cy="1021498"/>
          </a:xfrm>
        </p:spPr>
        <p:txBody>
          <a:bodyPr>
            <a:normAutofit/>
          </a:bodyPr>
          <a:lstStyle/>
          <a:p>
            <a:r>
              <a:rPr lang="en-US" sz="2400" dirty="0">
                <a:solidFill>
                  <a:schemeClr val="tx1">
                    <a:lumMod val="85000"/>
                    <a:lumOff val="15000"/>
                  </a:schemeClr>
                </a:solidFill>
              </a:rPr>
              <a:t>First Semester</a:t>
            </a:r>
          </a:p>
        </p:txBody>
      </p:sp>
      <p:cxnSp>
        <p:nvCxnSpPr>
          <p:cNvPr id="29" name="Straight Connector 28">
            <a:extLst>
              <a:ext uri="{FF2B5EF4-FFF2-40B4-BE49-F238E27FC236}">
                <a16:creationId xmlns:a16="http://schemas.microsoft.com/office/drawing/2014/main" id="{E7A7CD63-7EC3-44F3-95D0-595C4019FF2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44179" y="4498925"/>
            <a:ext cx="5636107"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308AC96E-AA33-4309-B51D-072F59E6EC0B}"/>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7556686" y="1"/>
            <a:ext cx="4635315" cy="6857999"/>
          </a:xfrm>
          <a:prstGeom prst="rect">
            <a:avLst/>
          </a:prstGeom>
        </p:spPr>
      </p:pic>
    </p:spTree>
    <p:extLst>
      <p:ext uri="{BB962C8B-B14F-4D97-AF65-F5344CB8AC3E}">
        <p14:creationId xmlns:p14="http://schemas.microsoft.com/office/powerpoint/2010/main" val="39127473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6CB32-901A-4DA0-AA8A-9A7B5A88BFCD}"/>
              </a:ext>
            </a:extLst>
          </p:cNvPr>
          <p:cNvSpPr>
            <a:spLocks noGrp="1"/>
          </p:cNvSpPr>
          <p:nvPr>
            <p:ph type="title"/>
          </p:nvPr>
        </p:nvSpPr>
        <p:spPr>
          <a:xfrm>
            <a:off x="1097280" y="603159"/>
            <a:ext cx="4147073" cy="385749"/>
          </a:xfrm>
        </p:spPr>
        <p:txBody>
          <a:bodyPr>
            <a:noAutofit/>
          </a:bodyPr>
          <a:lstStyle/>
          <a:p>
            <a:r>
              <a:rPr lang="en-US" sz="2400" dirty="0"/>
              <a:t>Global Trends Conflict</a:t>
            </a:r>
          </a:p>
        </p:txBody>
      </p:sp>
      <p:sp>
        <p:nvSpPr>
          <p:cNvPr id="4" name="Content Placeholder 3">
            <a:extLst>
              <a:ext uri="{FF2B5EF4-FFF2-40B4-BE49-F238E27FC236}">
                <a16:creationId xmlns:a16="http://schemas.microsoft.com/office/drawing/2014/main" id="{77057706-E06A-4EC7-B323-AC5BF8D50B88}"/>
              </a:ext>
            </a:extLst>
          </p:cNvPr>
          <p:cNvSpPr>
            <a:spLocks noGrp="1"/>
          </p:cNvSpPr>
          <p:nvPr>
            <p:ph idx="1"/>
          </p:nvPr>
        </p:nvSpPr>
        <p:spPr>
          <a:xfrm>
            <a:off x="1066800" y="2043953"/>
            <a:ext cx="10058400" cy="3827930"/>
          </a:xfrm>
        </p:spPr>
        <p:txBody>
          <a:bodyPr>
            <a:noAutofit/>
          </a:bodyPr>
          <a:lstStyle/>
          <a:p>
            <a:pPr algn="just"/>
            <a:r>
              <a:rPr lang="en-US" sz="2400" kern="100" dirty="0">
                <a:solidFill>
                  <a:schemeClr val="tx1"/>
                </a:solidFill>
                <a:effectLst/>
                <a:latin typeface="Times New Roman" panose="02020603050405020304" pitchFamily="18" charset="0"/>
                <a:ea typeface="Aptos"/>
                <a:cs typeface="Adobe Arabic" panose="02040503050201020203" pitchFamily="18" charset="-78"/>
              </a:rPr>
              <a:t>In 2023, the world experienced 59 state-based conflicts recorded in 34 countries.</a:t>
            </a:r>
          </a:p>
          <a:p>
            <a:pPr algn="just"/>
            <a:r>
              <a:rPr lang="en-US" sz="2400" kern="100" dirty="0">
                <a:solidFill>
                  <a:schemeClr val="tx1"/>
                </a:solidFill>
                <a:effectLst/>
                <a:latin typeface="Times New Roman" panose="02020603050405020304" pitchFamily="18" charset="0"/>
                <a:ea typeface="Aptos"/>
                <a:cs typeface="Adobe Arabic" panose="02040503050201020203" pitchFamily="18" charset="-78"/>
              </a:rPr>
              <a:t>This is the highest number of such conflicts since 1946. </a:t>
            </a:r>
          </a:p>
          <a:p>
            <a:pPr algn="just"/>
            <a:r>
              <a:rPr lang="en-US" sz="2400" kern="100" dirty="0">
                <a:solidFill>
                  <a:schemeClr val="tx1"/>
                </a:solidFill>
                <a:effectLst/>
                <a:latin typeface="Times New Roman" panose="02020603050405020304" pitchFamily="18" charset="0"/>
                <a:ea typeface="Aptos"/>
                <a:cs typeface="Adobe Arabic" panose="02040503050201020203" pitchFamily="18" charset="-78"/>
              </a:rPr>
              <a:t>The wars in Gaza and Ukraine were significant contributors to the over 122,000 battle-related deaths reported. </a:t>
            </a:r>
          </a:p>
          <a:p>
            <a:pPr algn="just"/>
            <a:r>
              <a:rPr lang="en-US" sz="2400" kern="100" dirty="0">
                <a:solidFill>
                  <a:schemeClr val="tx1"/>
                </a:solidFill>
                <a:effectLst/>
                <a:latin typeface="Times New Roman" panose="02020603050405020304" pitchFamily="18" charset="0"/>
                <a:ea typeface="Aptos"/>
                <a:cs typeface="Adobe Arabic" panose="02040503050201020203" pitchFamily="18" charset="-78"/>
              </a:rPr>
              <a:t>2023 also saw a record number of internally displaced people, reaching 75.9 million. This was driven mainly by the conflicts in Sudan and Gaza. Although this represents a decrease from the previous year, 2023 still ranks as the third most violent year since the Cold War ended. </a:t>
            </a:r>
            <a:endParaRPr lang="en-US" sz="2400" kern="100" dirty="0">
              <a:solidFill>
                <a:schemeClr val="tx1"/>
              </a:solidFill>
              <a:effectLst/>
              <a:latin typeface="Adobe Arabic" panose="02040503050201020203" pitchFamily="18" charset="-78"/>
              <a:ea typeface="Aptos"/>
              <a:cs typeface="Adobe Arabic" panose="02040503050201020203" pitchFamily="18" charset="-78"/>
            </a:endParaRPr>
          </a:p>
          <a:p>
            <a:pPr algn="just"/>
            <a:endParaRPr lang="en-US" sz="2400" dirty="0">
              <a:solidFill>
                <a:schemeClr val="tx1"/>
              </a:solidFill>
            </a:endParaRPr>
          </a:p>
        </p:txBody>
      </p:sp>
    </p:spTree>
    <p:extLst>
      <p:ext uri="{BB962C8B-B14F-4D97-AF65-F5344CB8AC3E}">
        <p14:creationId xmlns:p14="http://schemas.microsoft.com/office/powerpoint/2010/main" val="24825468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6CB32-901A-4DA0-AA8A-9A7B5A88BFCD}"/>
              </a:ext>
            </a:extLst>
          </p:cNvPr>
          <p:cNvSpPr>
            <a:spLocks noGrp="1"/>
          </p:cNvSpPr>
          <p:nvPr>
            <p:ph type="title"/>
          </p:nvPr>
        </p:nvSpPr>
        <p:spPr>
          <a:xfrm>
            <a:off x="1097280" y="603159"/>
            <a:ext cx="4147073" cy="385749"/>
          </a:xfrm>
        </p:spPr>
        <p:txBody>
          <a:bodyPr>
            <a:noAutofit/>
          </a:bodyPr>
          <a:lstStyle/>
          <a:p>
            <a:r>
              <a:rPr lang="en-US" sz="2400" dirty="0"/>
              <a:t>Global Trends Conflict</a:t>
            </a:r>
          </a:p>
        </p:txBody>
      </p:sp>
      <p:sp>
        <p:nvSpPr>
          <p:cNvPr id="4" name="Content Placeholder 3">
            <a:extLst>
              <a:ext uri="{FF2B5EF4-FFF2-40B4-BE49-F238E27FC236}">
                <a16:creationId xmlns:a16="http://schemas.microsoft.com/office/drawing/2014/main" id="{77057706-E06A-4EC7-B323-AC5BF8D50B88}"/>
              </a:ext>
            </a:extLst>
          </p:cNvPr>
          <p:cNvSpPr>
            <a:spLocks noGrp="1"/>
          </p:cNvSpPr>
          <p:nvPr>
            <p:ph idx="1"/>
          </p:nvPr>
        </p:nvSpPr>
        <p:spPr>
          <a:xfrm>
            <a:off x="1066800" y="2106706"/>
            <a:ext cx="10058400" cy="3627916"/>
          </a:xfrm>
        </p:spPr>
        <p:txBody>
          <a:bodyPr>
            <a:normAutofit/>
          </a:bodyPr>
          <a:lstStyle/>
          <a:p>
            <a:pPr marL="0" marR="0" indent="0" algn="just">
              <a:lnSpc>
                <a:spcPct val="115000"/>
              </a:lnSpc>
              <a:spcBef>
                <a:spcPts val="600"/>
              </a:spcBef>
              <a:spcAft>
                <a:spcPts val="600"/>
              </a:spcAft>
              <a:buNone/>
            </a:pPr>
            <a:r>
              <a:rPr lang="en-US" sz="2400" kern="100" dirty="0">
                <a:solidFill>
                  <a:schemeClr val="tx1"/>
                </a:solidFill>
                <a:effectLst/>
                <a:latin typeface="Times New Roman" panose="02020603050405020304" pitchFamily="18" charset="0"/>
                <a:ea typeface="Aptos"/>
                <a:cs typeface="Adobe Arabic" panose="02040503050201020203" pitchFamily="18" charset="-78"/>
              </a:rPr>
              <a:t>The nature of conflicts has changed over time, evolving from traditional interstate wars to more complex disputes. </a:t>
            </a:r>
          </a:p>
          <a:p>
            <a:pPr marL="0" marR="0" indent="0" algn="just">
              <a:lnSpc>
                <a:spcPct val="115000"/>
              </a:lnSpc>
              <a:spcBef>
                <a:spcPts val="600"/>
              </a:spcBef>
              <a:spcAft>
                <a:spcPts val="600"/>
              </a:spcAft>
              <a:buNone/>
            </a:pPr>
            <a:r>
              <a:rPr lang="en-US" sz="2400" kern="100" dirty="0">
                <a:solidFill>
                  <a:schemeClr val="tx1"/>
                </a:solidFill>
                <a:effectLst/>
                <a:latin typeface="Times New Roman" panose="02020603050405020304" pitchFamily="18" charset="0"/>
                <a:ea typeface="Aptos"/>
                <a:cs typeface="Adobe Arabic" panose="02040503050201020203" pitchFamily="18" charset="-78"/>
              </a:rPr>
              <a:t>The switch to the prevalence of violent intrastate wars in the 1990s is not enough to capture the complex dynamics of contemporary conflicts. </a:t>
            </a:r>
          </a:p>
          <a:p>
            <a:pPr marL="0" marR="0" indent="0" algn="just">
              <a:lnSpc>
                <a:spcPct val="115000"/>
              </a:lnSpc>
              <a:spcBef>
                <a:spcPts val="600"/>
              </a:spcBef>
              <a:spcAft>
                <a:spcPts val="600"/>
              </a:spcAft>
              <a:buNone/>
            </a:pPr>
            <a:r>
              <a:rPr lang="en-US" sz="2400" kern="100" dirty="0">
                <a:solidFill>
                  <a:schemeClr val="tx1"/>
                </a:solidFill>
                <a:effectLst/>
                <a:latin typeface="Times New Roman" panose="02020603050405020304" pitchFamily="18" charset="0"/>
                <a:ea typeface="Aptos"/>
                <a:cs typeface="Adobe Arabic" panose="02040503050201020203" pitchFamily="18" charset="-78"/>
              </a:rPr>
              <a:t>Contemporary conflicts and those likely to emerge in the short to medium term are driven by recent geopolitical changes, and changes in global ordering, economic and social anxieties as well as technological factors. </a:t>
            </a:r>
            <a:endParaRPr lang="en-US" sz="2400" kern="100" dirty="0">
              <a:solidFill>
                <a:schemeClr val="tx1"/>
              </a:solidFill>
              <a:effectLst/>
              <a:latin typeface="Adobe Arabic" panose="02040503050201020203" pitchFamily="18" charset="-78"/>
              <a:ea typeface="Aptos"/>
              <a:cs typeface="Adobe Arabic" panose="02040503050201020203" pitchFamily="18" charset="-78"/>
            </a:endParaRPr>
          </a:p>
        </p:txBody>
      </p:sp>
    </p:spTree>
    <p:extLst>
      <p:ext uri="{BB962C8B-B14F-4D97-AF65-F5344CB8AC3E}">
        <p14:creationId xmlns:p14="http://schemas.microsoft.com/office/powerpoint/2010/main" val="9751242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6CB32-901A-4DA0-AA8A-9A7B5A88BFCD}"/>
              </a:ext>
            </a:extLst>
          </p:cNvPr>
          <p:cNvSpPr>
            <a:spLocks noGrp="1"/>
          </p:cNvSpPr>
          <p:nvPr>
            <p:ph type="title"/>
          </p:nvPr>
        </p:nvSpPr>
        <p:spPr>
          <a:xfrm>
            <a:off x="1097280" y="603159"/>
            <a:ext cx="4147073" cy="385749"/>
          </a:xfrm>
        </p:spPr>
        <p:txBody>
          <a:bodyPr>
            <a:noAutofit/>
          </a:bodyPr>
          <a:lstStyle/>
          <a:p>
            <a:r>
              <a:rPr lang="en-US" sz="2400" dirty="0"/>
              <a:t>Global Trends Conflict</a:t>
            </a:r>
          </a:p>
        </p:txBody>
      </p:sp>
      <p:sp>
        <p:nvSpPr>
          <p:cNvPr id="4" name="Content Placeholder 3">
            <a:extLst>
              <a:ext uri="{FF2B5EF4-FFF2-40B4-BE49-F238E27FC236}">
                <a16:creationId xmlns:a16="http://schemas.microsoft.com/office/drawing/2014/main" id="{77057706-E06A-4EC7-B323-AC5BF8D50B88}"/>
              </a:ext>
            </a:extLst>
          </p:cNvPr>
          <p:cNvSpPr>
            <a:spLocks noGrp="1"/>
          </p:cNvSpPr>
          <p:nvPr>
            <p:ph idx="1"/>
          </p:nvPr>
        </p:nvSpPr>
        <p:spPr>
          <a:xfrm>
            <a:off x="1066800" y="2268070"/>
            <a:ext cx="10058400" cy="3182471"/>
          </a:xfrm>
        </p:spPr>
        <p:txBody>
          <a:bodyPr>
            <a:noAutofit/>
          </a:bodyPr>
          <a:lstStyle/>
          <a:p>
            <a:pPr marL="0" marR="0" indent="0" algn="just">
              <a:lnSpc>
                <a:spcPct val="115000"/>
              </a:lnSpc>
              <a:spcBef>
                <a:spcPts val="600"/>
              </a:spcBef>
              <a:spcAft>
                <a:spcPts val="600"/>
              </a:spcAft>
              <a:buNone/>
            </a:pPr>
            <a:r>
              <a:rPr lang="en-US" sz="2400" kern="100" dirty="0">
                <a:solidFill>
                  <a:schemeClr val="tx1"/>
                </a:solidFill>
                <a:effectLst/>
                <a:latin typeface="Times New Roman" panose="02020603050405020304" pitchFamily="18" charset="0"/>
                <a:ea typeface="Aptos"/>
                <a:cs typeface="Adobe Arabic" panose="02040503050201020203" pitchFamily="18" charset="-78"/>
              </a:rPr>
              <a:t>Economic inequality and resource scarcity are additional drivers of conflict.</a:t>
            </a:r>
          </a:p>
          <a:p>
            <a:pPr marL="0" marR="0" indent="0" algn="just">
              <a:lnSpc>
                <a:spcPct val="115000"/>
              </a:lnSpc>
              <a:spcBef>
                <a:spcPts val="600"/>
              </a:spcBef>
              <a:spcAft>
                <a:spcPts val="600"/>
              </a:spcAft>
              <a:buNone/>
            </a:pPr>
            <a:r>
              <a:rPr lang="en-US" sz="2400" kern="100" dirty="0">
                <a:solidFill>
                  <a:schemeClr val="tx1"/>
                </a:solidFill>
                <a:effectLst/>
                <a:latin typeface="Times New Roman" panose="02020603050405020304" pitchFamily="18" charset="0"/>
                <a:ea typeface="Aptos"/>
                <a:cs typeface="Adobe Arabic" panose="02040503050201020203" pitchFamily="18" charset="-78"/>
              </a:rPr>
              <a:t>Disparities in wealth and access to resources can lead to social unrest and, in extreme cases, violent confrontations. </a:t>
            </a:r>
          </a:p>
          <a:p>
            <a:pPr marL="0" marR="0" indent="0" algn="just">
              <a:lnSpc>
                <a:spcPct val="115000"/>
              </a:lnSpc>
              <a:spcBef>
                <a:spcPts val="600"/>
              </a:spcBef>
              <a:spcAft>
                <a:spcPts val="600"/>
              </a:spcAft>
              <a:buNone/>
            </a:pPr>
            <a:r>
              <a:rPr lang="en-US" sz="2400" kern="100" dirty="0">
                <a:solidFill>
                  <a:schemeClr val="tx1"/>
                </a:solidFill>
                <a:effectLst/>
                <a:latin typeface="Times New Roman" panose="02020603050405020304" pitchFamily="18" charset="0"/>
                <a:ea typeface="Aptos"/>
                <a:cs typeface="Adobe Arabic" panose="02040503050201020203" pitchFamily="18" charset="-78"/>
              </a:rPr>
              <a:t>As the global population grows and climate change exacerbates resource shortages, issues of access to scarce resources are likely to become more pronounced. </a:t>
            </a:r>
          </a:p>
        </p:txBody>
      </p:sp>
    </p:spTree>
    <p:extLst>
      <p:ext uri="{BB962C8B-B14F-4D97-AF65-F5344CB8AC3E}">
        <p14:creationId xmlns:p14="http://schemas.microsoft.com/office/powerpoint/2010/main" val="26880944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6CB32-901A-4DA0-AA8A-9A7B5A88BFCD}"/>
              </a:ext>
            </a:extLst>
          </p:cNvPr>
          <p:cNvSpPr>
            <a:spLocks noGrp="1"/>
          </p:cNvSpPr>
          <p:nvPr>
            <p:ph type="title"/>
          </p:nvPr>
        </p:nvSpPr>
        <p:spPr>
          <a:xfrm>
            <a:off x="1097280" y="603159"/>
            <a:ext cx="4147073" cy="385749"/>
          </a:xfrm>
        </p:spPr>
        <p:txBody>
          <a:bodyPr>
            <a:noAutofit/>
          </a:bodyPr>
          <a:lstStyle/>
          <a:p>
            <a:r>
              <a:rPr lang="en-US" sz="2400" dirty="0"/>
              <a:t>Global Trends Conflict</a:t>
            </a:r>
          </a:p>
        </p:txBody>
      </p:sp>
      <p:sp>
        <p:nvSpPr>
          <p:cNvPr id="4" name="Content Placeholder 3">
            <a:extLst>
              <a:ext uri="{FF2B5EF4-FFF2-40B4-BE49-F238E27FC236}">
                <a16:creationId xmlns:a16="http://schemas.microsoft.com/office/drawing/2014/main" id="{77057706-E06A-4EC7-B323-AC5BF8D50B88}"/>
              </a:ext>
            </a:extLst>
          </p:cNvPr>
          <p:cNvSpPr>
            <a:spLocks noGrp="1"/>
          </p:cNvSpPr>
          <p:nvPr>
            <p:ph idx="1"/>
          </p:nvPr>
        </p:nvSpPr>
        <p:spPr>
          <a:xfrm>
            <a:off x="1066800" y="2214282"/>
            <a:ext cx="10058400" cy="3182471"/>
          </a:xfrm>
        </p:spPr>
        <p:txBody>
          <a:bodyPr>
            <a:noAutofit/>
          </a:bodyPr>
          <a:lstStyle/>
          <a:p>
            <a:pPr marL="0" marR="0" indent="0" algn="just">
              <a:lnSpc>
                <a:spcPct val="115000"/>
              </a:lnSpc>
              <a:spcBef>
                <a:spcPts val="600"/>
              </a:spcBef>
              <a:spcAft>
                <a:spcPts val="600"/>
              </a:spcAft>
              <a:buNone/>
            </a:pPr>
            <a:r>
              <a:rPr lang="en-US" sz="2400" kern="100" dirty="0">
                <a:solidFill>
                  <a:schemeClr val="tx1"/>
                </a:solidFill>
                <a:effectLst/>
                <a:latin typeface="Times New Roman" panose="02020603050405020304" pitchFamily="18" charset="0"/>
                <a:ea typeface="Aptos"/>
                <a:cs typeface="Adobe Arabic" panose="02040503050201020203" pitchFamily="18" charset="-78"/>
              </a:rPr>
              <a:t>Environmental degradation, particularly due to climate change, is increasingly a catalyst for conflict. </a:t>
            </a:r>
          </a:p>
          <a:p>
            <a:pPr marL="0" marR="0" indent="0" algn="just">
              <a:lnSpc>
                <a:spcPct val="115000"/>
              </a:lnSpc>
              <a:spcBef>
                <a:spcPts val="600"/>
              </a:spcBef>
              <a:spcAft>
                <a:spcPts val="600"/>
              </a:spcAft>
              <a:buNone/>
            </a:pPr>
            <a:r>
              <a:rPr lang="en-US" sz="2400" kern="100" dirty="0">
                <a:solidFill>
                  <a:schemeClr val="tx1"/>
                </a:solidFill>
                <a:effectLst/>
                <a:latin typeface="Times New Roman" panose="02020603050405020304" pitchFamily="18" charset="0"/>
                <a:ea typeface="Aptos"/>
                <a:cs typeface="Adobe Arabic" panose="02040503050201020203" pitchFamily="18" charset="-78"/>
              </a:rPr>
              <a:t>Changes in weather patterns, rising sea levels, and natural disasters can displace populations and strain the capacities for response. </a:t>
            </a:r>
          </a:p>
          <a:p>
            <a:pPr marL="0" marR="0" indent="0" algn="just">
              <a:lnSpc>
                <a:spcPct val="115000"/>
              </a:lnSpc>
              <a:spcBef>
                <a:spcPts val="600"/>
              </a:spcBef>
              <a:spcAft>
                <a:spcPts val="600"/>
              </a:spcAft>
              <a:buNone/>
            </a:pPr>
            <a:r>
              <a:rPr lang="en-US" sz="2400" kern="100" dirty="0">
                <a:solidFill>
                  <a:schemeClr val="tx1"/>
                </a:solidFill>
                <a:effectLst/>
                <a:latin typeface="Times New Roman" panose="02020603050405020304" pitchFamily="18" charset="0"/>
                <a:ea typeface="Aptos"/>
                <a:cs typeface="Adobe Arabic" panose="02040503050201020203" pitchFamily="18" charset="-78"/>
              </a:rPr>
              <a:t>Regions that are particularly vulnerable to climate impacts may experience heightened tensions and increased potential for conflict. </a:t>
            </a:r>
          </a:p>
        </p:txBody>
      </p:sp>
    </p:spTree>
    <p:extLst>
      <p:ext uri="{BB962C8B-B14F-4D97-AF65-F5344CB8AC3E}">
        <p14:creationId xmlns:p14="http://schemas.microsoft.com/office/powerpoint/2010/main" val="1700427087"/>
      </p:ext>
    </p:extLst>
  </p:cSld>
  <p:clrMapOvr>
    <a:masterClrMapping/>
  </p:clrMapOvr>
</p:sld>
</file>

<file path=ppt/theme/theme1.xml><?xml version="1.0" encoding="utf-8"?>
<a:theme xmlns:a="http://schemas.openxmlformats.org/drawingml/2006/main" name="1_RetrospectVTI">
  <a:themeElements>
    <a:clrScheme name="Custom 34">
      <a:dk1>
        <a:sysClr val="windowText" lastClr="000000"/>
      </a:dk1>
      <a:lt1>
        <a:sysClr val="window" lastClr="FFFFFF"/>
      </a:lt1>
      <a:dk2>
        <a:srgbClr val="39302A"/>
      </a:dk2>
      <a:lt2>
        <a:srgbClr val="E5DEDB"/>
      </a:lt2>
      <a:accent1>
        <a:srgbClr val="EC7016"/>
      </a:accent1>
      <a:accent2>
        <a:srgbClr val="F8931D"/>
      </a:accent2>
      <a:accent3>
        <a:srgbClr val="CE8D3E"/>
      </a:accent3>
      <a:accent4>
        <a:srgbClr val="E64823"/>
      </a:accent4>
      <a:accent5>
        <a:srgbClr val="FFCA08"/>
      </a:accent5>
      <a:accent6>
        <a:srgbClr val="9C6A6A"/>
      </a:accent6>
      <a:hlink>
        <a:srgbClr val="2998E3"/>
      </a:hlink>
      <a:folHlink>
        <a:srgbClr val="7F723D"/>
      </a:folHlink>
    </a:clrScheme>
    <a:fontScheme name="Retrospect">
      <a:majorFont>
        <a:latin typeface="Bookman Old Style"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ppt/theme/themeOverride1.xml><?xml version="1.0" encoding="utf-8"?>
<a:themeOverride xmlns:a="http://schemas.openxmlformats.org/drawingml/2006/main">
  <a:clrScheme name="Custom 41">
    <a:dk1>
      <a:sysClr val="windowText" lastClr="000000"/>
    </a:dk1>
    <a:lt1>
      <a:sysClr val="window" lastClr="FFFFFF"/>
    </a:lt1>
    <a:dk2>
      <a:srgbClr val="39302A"/>
    </a:dk2>
    <a:lt2>
      <a:srgbClr val="E5DEDB"/>
    </a:lt2>
    <a:accent1>
      <a:srgbClr val="F36826"/>
    </a:accent1>
    <a:accent2>
      <a:srgbClr val="FB8E09"/>
    </a:accent2>
    <a:accent3>
      <a:srgbClr val="D48B32"/>
    </a:accent3>
    <a:accent4>
      <a:srgbClr val="E64823"/>
    </a:accent4>
    <a:accent5>
      <a:srgbClr val="FFCA08"/>
    </a:accent5>
    <a:accent6>
      <a:srgbClr val="AF695B"/>
    </a:accent6>
    <a:hlink>
      <a:srgbClr val="2998E3"/>
    </a:hlink>
    <a:folHlink>
      <a:srgbClr val="7F723D"/>
    </a:folHlink>
  </a:clrScheme>
</a:themeOverride>
</file>

<file path=ppt/theme/themeOverride2.xml><?xml version="1.0" encoding="utf-8"?>
<a:themeOverride xmlns:a="http://schemas.openxmlformats.org/drawingml/2006/main">
  <a:clrScheme name="Custom 41">
    <a:dk1>
      <a:sysClr val="windowText" lastClr="000000"/>
    </a:dk1>
    <a:lt1>
      <a:sysClr val="window" lastClr="FFFFFF"/>
    </a:lt1>
    <a:dk2>
      <a:srgbClr val="39302A"/>
    </a:dk2>
    <a:lt2>
      <a:srgbClr val="E5DEDB"/>
    </a:lt2>
    <a:accent1>
      <a:srgbClr val="F36826"/>
    </a:accent1>
    <a:accent2>
      <a:srgbClr val="FB8E09"/>
    </a:accent2>
    <a:accent3>
      <a:srgbClr val="D48B32"/>
    </a:accent3>
    <a:accent4>
      <a:srgbClr val="E64823"/>
    </a:accent4>
    <a:accent5>
      <a:srgbClr val="FFCA08"/>
    </a:accent5>
    <a:accent6>
      <a:srgbClr val="AF695B"/>
    </a:accent6>
    <a:hlink>
      <a:srgbClr val="2998E3"/>
    </a:hlink>
    <a:folHlink>
      <a:srgbClr val="7F723D"/>
    </a:folHlink>
  </a:clrScheme>
</a:themeOverride>
</file>

<file path=ppt/theme/themeOverride3.xml><?xml version="1.0" encoding="utf-8"?>
<a:themeOverride xmlns:a="http://schemas.openxmlformats.org/drawingml/2006/main">
  <a:clrScheme name="Custom 41">
    <a:dk1>
      <a:sysClr val="windowText" lastClr="000000"/>
    </a:dk1>
    <a:lt1>
      <a:sysClr val="window" lastClr="FFFFFF"/>
    </a:lt1>
    <a:dk2>
      <a:srgbClr val="39302A"/>
    </a:dk2>
    <a:lt2>
      <a:srgbClr val="E5DEDB"/>
    </a:lt2>
    <a:accent1>
      <a:srgbClr val="F36826"/>
    </a:accent1>
    <a:accent2>
      <a:srgbClr val="FB8E09"/>
    </a:accent2>
    <a:accent3>
      <a:srgbClr val="D48B32"/>
    </a:accent3>
    <a:accent4>
      <a:srgbClr val="E64823"/>
    </a:accent4>
    <a:accent5>
      <a:srgbClr val="FFCA08"/>
    </a:accent5>
    <a:accent6>
      <a:srgbClr val="AF695B"/>
    </a:accent6>
    <a:hlink>
      <a:srgbClr val="2998E3"/>
    </a:hlink>
    <a:folHlink>
      <a:srgbClr val="7F723D"/>
    </a:folHlink>
  </a:clrScheme>
</a:themeOverride>
</file>

<file path=ppt/theme/themeOverride4.xml><?xml version="1.0" encoding="utf-8"?>
<a:themeOverride xmlns:a="http://schemas.openxmlformats.org/drawingml/2006/main">
  <a:clrScheme name="Custom 41">
    <a:dk1>
      <a:sysClr val="windowText" lastClr="000000"/>
    </a:dk1>
    <a:lt1>
      <a:sysClr val="window" lastClr="FFFFFF"/>
    </a:lt1>
    <a:dk2>
      <a:srgbClr val="39302A"/>
    </a:dk2>
    <a:lt2>
      <a:srgbClr val="E5DEDB"/>
    </a:lt2>
    <a:accent1>
      <a:srgbClr val="F36826"/>
    </a:accent1>
    <a:accent2>
      <a:srgbClr val="FB8E09"/>
    </a:accent2>
    <a:accent3>
      <a:srgbClr val="D48B32"/>
    </a:accent3>
    <a:accent4>
      <a:srgbClr val="E64823"/>
    </a:accent4>
    <a:accent5>
      <a:srgbClr val="FFCA08"/>
    </a:accent5>
    <a:accent6>
      <a:srgbClr val="AF695B"/>
    </a:accent6>
    <a:hlink>
      <a:srgbClr val="2998E3"/>
    </a:hlink>
    <a:folHlink>
      <a:srgbClr val="7F723D"/>
    </a:folHlink>
  </a:clrScheme>
</a:themeOverride>
</file>

<file path=ppt/theme/themeOverride5.xml><?xml version="1.0" encoding="utf-8"?>
<a:themeOverride xmlns:a="http://schemas.openxmlformats.org/drawingml/2006/main">
  <a:clrScheme name="Custom 41">
    <a:dk1>
      <a:sysClr val="windowText" lastClr="000000"/>
    </a:dk1>
    <a:lt1>
      <a:sysClr val="window" lastClr="FFFFFF"/>
    </a:lt1>
    <a:dk2>
      <a:srgbClr val="39302A"/>
    </a:dk2>
    <a:lt2>
      <a:srgbClr val="E5DEDB"/>
    </a:lt2>
    <a:accent1>
      <a:srgbClr val="F36826"/>
    </a:accent1>
    <a:accent2>
      <a:srgbClr val="FB8E09"/>
    </a:accent2>
    <a:accent3>
      <a:srgbClr val="D48B32"/>
    </a:accent3>
    <a:accent4>
      <a:srgbClr val="E64823"/>
    </a:accent4>
    <a:accent5>
      <a:srgbClr val="FFCA08"/>
    </a:accent5>
    <a:accent6>
      <a:srgbClr val="AF695B"/>
    </a:accent6>
    <a:hlink>
      <a:srgbClr val="2998E3"/>
    </a:hlink>
    <a:folHlink>
      <a:srgbClr val="7F723D"/>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F5B1FD9-3BB6-4DA9-A089-3B68C2323D4F}">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638A3B04-B0F3-4C12-A722-52B5CF6D9723}">
  <ds:schemaRefs>
    <ds:schemaRef ds:uri="http://schemas.microsoft.com/sharepoint/v3/contenttype/forms"/>
  </ds:schemaRefs>
</ds:datastoreItem>
</file>

<file path=customXml/itemProps3.xml><?xml version="1.0" encoding="utf-8"?>
<ds:datastoreItem xmlns:ds="http://schemas.openxmlformats.org/officeDocument/2006/customXml" ds:itemID="{1747A963-53E0-44AF-AF13-963FE676C68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{66F6D08C-9F2D-4282-A44E-F4D7D505189F}TF427093bb-7ddc-497b-80f4-fe945bcee621ff7241c0_win32-add2936a5c77</Template>
  <TotalTime>26</TotalTime>
  <Words>303</Words>
  <Application>Microsoft Office PowerPoint</Application>
  <PresentationFormat>Widescreen</PresentationFormat>
  <Paragraphs>19</Paragraphs>
  <Slides>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vt:i4>
      </vt:variant>
    </vt:vector>
  </HeadingPairs>
  <TitlesOfParts>
    <vt:vector size="13" baseType="lpstr">
      <vt:lpstr>Adobe Arabic</vt:lpstr>
      <vt:lpstr>Aptos</vt:lpstr>
      <vt:lpstr>Bookman Old Style</vt:lpstr>
      <vt:lpstr>Calibri</vt:lpstr>
      <vt:lpstr>Franklin Gothic Book</vt:lpstr>
      <vt:lpstr>Sitka Subheading Semibold</vt:lpstr>
      <vt:lpstr>Times New Roman</vt:lpstr>
      <vt:lpstr>1_RetrospectVTI</vt:lpstr>
      <vt:lpstr>Global Conflict Trends</vt:lpstr>
      <vt:lpstr>Global Trends Conflict</vt:lpstr>
      <vt:lpstr>Global Trends Conflict</vt:lpstr>
      <vt:lpstr>Global Trends Conflict</vt:lpstr>
      <vt:lpstr>Global Trends Conflict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Global Conflict Trends</dc:title>
  <dc:creator>emad jassim</dc:creator>
  <cp:lastModifiedBy>emad jassim</cp:lastModifiedBy>
  <cp:revision>3</cp:revision>
  <dcterms:created xsi:type="dcterms:W3CDTF">2025-09-07T20:03:12Z</dcterms:created>
  <dcterms:modified xsi:type="dcterms:W3CDTF">2025-09-07T20:30:00Z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