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9" r:id="rId5"/>
    <p:sldId id="260" r:id="rId6"/>
    <p:sldId id="268" r:id="rId7"/>
    <p:sldId id="262" r:id="rId8"/>
    <p:sldId id="263" r:id="rId9"/>
    <p:sldId id="264" r:id="rId10"/>
    <p:sldId id="265" r:id="rId11"/>
    <p:sldId id="266" r:id="rId12"/>
    <p:sldId id="269"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D40C3E0-E439-4A35-9963-F00FAA55AED6}">
          <p14:sldIdLst>
            <p14:sldId id="256"/>
            <p14:sldId id="257"/>
            <p14:sldId id="261"/>
            <p14:sldId id="259"/>
            <p14:sldId id="260"/>
            <p14:sldId id="268"/>
            <p14:sldId id="262"/>
            <p14:sldId id="263"/>
            <p14:sldId id="264"/>
            <p14:sldId id="265"/>
            <p14:sldId id="266"/>
            <p14:sldId id="269"/>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01" autoAdjust="0"/>
    <p:restoredTop sz="94660"/>
  </p:normalViewPr>
  <p:slideViewPr>
    <p:cSldViewPr snapToGrid="0">
      <p:cViewPr varScale="1">
        <p:scale>
          <a:sx n="85" d="100"/>
          <a:sy n="85" d="100"/>
        </p:scale>
        <p:origin x="533"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1239254-FA36-4E48-9819-102FEE0B8243}" type="datetimeFigureOut">
              <a:rPr lang="en-US" smtClean="0"/>
              <a:t>2/23/2026</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99AF8F0-C8CB-483D-922B-AC9C4C5A170B}"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5374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39254-FA36-4E48-9819-102FEE0B8243}"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9AF8F0-C8CB-483D-922B-AC9C4C5A170B}" type="slidenum">
              <a:rPr lang="en-US" smtClean="0"/>
              <a:t>‹#›</a:t>
            </a:fld>
            <a:endParaRPr lang="en-US"/>
          </a:p>
        </p:txBody>
      </p:sp>
    </p:spTree>
    <p:extLst>
      <p:ext uri="{BB962C8B-B14F-4D97-AF65-F5344CB8AC3E}">
        <p14:creationId xmlns:p14="http://schemas.microsoft.com/office/powerpoint/2010/main" val="82888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39254-FA36-4E48-9819-102FEE0B8243}"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9AF8F0-C8CB-483D-922B-AC9C4C5A170B}" type="slidenum">
              <a:rPr lang="en-US" smtClean="0"/>
              <a:t>‹#›</a:t>
            </a:fld>
            <a:endParaRPr lang="en-US"/>
          </a:p>
        </p:txBody>
      </p:sp>
    </p:spTree>
    <p:extLst>
      <p:ext uri="{BB962C8B-B14F-4D97-AF65-F5344CB8AC3E}">
        <p14:creationId xmlns:p14="http://schemas.microsoft.com/office/powerpoint/2010/main" val="2303562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39254-FA36-4E48-9819-102FEE0B8243}"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9AF8F0-C8CB-483D-922B-AC9C4C5A170B}" type="slidenum">
              <a:rPr lang="en-US" smtClean="0"/>
              <a:t>‹#›</a:t>
            </a:fld>
            <a:endParaRPr lang="en-US"/>
          </a:p>
        </p:txBody>
      </p:sp>
    </p:spTree>
    <p:extLst>
      <p:ext uri="{BB962C8B-B14F-4D97-AF65-F5344CB8AC3E}">
        <p14:creationId xmlns:p14="http://schemas.microsoft.com/office/powerpoint/2010/main" val="186221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239254-FA36-4E48-9819-102FEE0B8243}"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9AF8F0-C8CB-483D-922B-AC9C4C5A170B}"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6544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239254-FA36-4E48-9819-102FEE0B8243}"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9AF8F0-C8CB-483D-922B-AC9C4C5A170B}" type="slidenum">
              <a:rPr lang="en-US" smtClean="0"/>
              <a:t>‹#›</a:t>
            </a:fld>
            <a:endParaRPr lang="en-US"/>
          </a:p>
        </p:txBody>
      </p:sp>
    </p:spTree>
    <p:extLst>
      <p:ext uri="{BB962C8B-B14F-4D97-AF65-F5344CB8AC3E}">
        <p14:creationId xmlns:p14="http://schemas.microsoft.com/office/powerpoint/2010/main" val="948462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239254-FA36-4E48-9819-102FEE0B8243}"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9AF8F0-C8CB-483D-922B-AC9C4C5A170B}" type="slidenum">
              <a:rPr lang="en-US" smtClean="0"/>
              <a:t>‹#›</a:t>
            </a:fld>
            <a:endParaRPr lang="en-US"/>
          </a:p>
        </p:txBody>
      </p:sp>
    </p:spTree>
    <p:extLst>
      <p:ext uri="{BB962C8B-B14F-4D97-AF65-F5344CB8AC3E}">
        <p14:creationId xmlns:p14="http://schemas.microsoft.com/office/powerpoint/2010/main" val="2958722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239254-FA36-4E48-9819-102FEE0B8243}" type="datetimeFigureOut">
              <a:rPr lang="en-US" smtClean="0"/>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9AF8F0-C8CB-483D-922B-AC9C4C5A170B}" type="slidenum">
              <a:rPr lang="en-US" smtClean="0"/>
              <a:t>‹#›</a:t>
            </a:fld>
            <a:endParaRPr lang="en-US"/>
          </a:p>
        </p:txBody>
      </p:sp>
    </p:spTree>
    <p:extLst>
      <p:ext uri="{BB962C8B-B14F-4D97-AF65-F5344CB8AC3E}">
        <p14:creationId xmlns:p14="http://schemas.microsoft.com/office/powerpoint/2010/main" val="3663266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239254-FA36-4E48-9819-102FEE0B8243}" type="datetimeFigureOut">
              <a:rPr lang="en-US" smtClean="0"/>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9AF8F0-C8CB-483D-922B-AC9C4C5A170B}" type="slidenum">
              <a:rPr lang="en-US" smtClean="0"/>
              <a:t>‹#›</a:t>
            </a:fld>
            <a:endParaRPr lang="en-US"/>
          </a:p>
        </p:txBody>
      </p:sp>
    </p:spTree>
    <p:extLst>
      <p:ext uri="{BB962C8B-B14F-4D97-AF65-F5344CB8AC3E}">
        <p14:creationId xmlns:p14="http://schemas.microsoft.com/office/powerpoint/2010/main" val="1091373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239254-FA36-4E48-9819-102FEE0B8243}"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9AF8F0-C8CB-483D-922B-AC9C4C5A170B}" type="slidenum">
              <a:rPr lang="en-US" smtClean="0"/>
              <a:t>‹#›</a:t>
            </a:fld>
            <a:endParaRPr lang="en-US"/>
          </a:p>
        </p:txBody>
      </p:sp>
    </p:spTree>
    <p:extLst>
      <p:ext uri="{BB962C8B-B14F-4D97-AF65-F5344CB8AC3E}">
        <p14:creationId xmlns:p14="http://schemas.microsoft.com/office/powerpoint/2010/main" val="3079150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1239254-FA36-4E48-9819-102FEE0B8243}"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9AF8F0-C8CB-483D-922B-AC9C4C5A170B}" type="slidenum">
              <a:rPr lang="en-US" smtClean="0"/>
              <a:t>‹#›</a:t>
            </a:fld>
            <a:endParaRPr lang="en-US"/>
          </a:p>
        </p:txBody>
      </p:sp>
    </p:spTree>
    <p:extLst>
      <p:ext uri="{BB962C8B-B14F-4D97-AF65-F5344CB8AC3E}">
        <p14:creationId xmlns:p14="http://schemas.microsoft.com/office/powerpoint/2010/main" val="2499804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1239254-FA36-4E48-9819-102FEE0B8243}" type="datetimeFigureOut">
              <a:rPr lang="en-US" smtClean="0"/>
              <a:t>2/23/2026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799AF8F0-C8CB-483D-922B-AC9C4C5A170B}" type="slidenum">
              <a:rPr lang="en-US" smtClean="0"/>
              <a:t>‹#›</a:t>
            </a:fld>
            <a:endParaRPr lang="en-US"/>
          </a:p>
        </p:txBody>
      </p:sp>
    </p:spTree>
    <p:extLst>
      <p:ext uri="{BB962C8B-B14F-4D97-AF65-F5344CB8AC3E}">
        <p14:creationId xmlns:p14="http://schemas.microsoft.com/office/powerpoint/2010/main" val="20283219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AD58E-FB13-4199-AC9D-E86C20E3F75C}"/>
              </a:ext>
            </a:extLst>
          </p:cNvPr>
          <p:cNvSpPr>
            <a:spLocks noGrp="1"/>
          </p:cNvSpPr>
          <p:nvPr>
            <p:ph type="ctrTitle"/>
          </p:nvPr>
        </p:nvSpPr>
        <p:spPr>
          <a:xfrm>
            <a:off x="1112520" y="1227517"/>
            <a:ext cx="9966960" cy="2201483"/>
          </a:xfrm>
        </p:spPr>
        <p:txBody>
          <a:bodyPr/>
          <a:lstStyle/>
          <a:p>
            <a:r>
              <a:rPr lang="ar-IQ" dirty="0">
                <a:latin typeface="Adobe Arabic" panose="02040503050201020203" pitchFamily="18" charset="-78"/>
                <a:cs typeface="Adobe Arabic" panose="02040503050201020203" pitchFamily="18" charset="-78"/>
              </a:rPr>
              <a:t>كيف تنشأ القوى العظمى؟</a:t>
            </a:r>
            <a:endParaRPr lang="en-US" dirty="0">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3922117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A280-B682-4F66-8B94-5E377EB2E5DB}"/>
              </a:ext>
            </a:extLst>
          </p:cNvPr>
          <p:cNvSpPr>
            <a:spLocks noGrp="1"/>
          </p:cNvSpPr>
          <p:nvPr>
            <p:ph type="title"/>
          </p:nvPr>
        </p:nvSpPr>
        <p:spPr>
          <a:xfrm>
            <a:off x="1085626" y="1183339"/>
            <a:ext cx="10020748" cy="3711390"/>
          </a:xfrm>
        </p:spPr>
        <p:txBody>
          <a:bodyPr>
            <a:noAutofit/>
          </a:bodyPr>
          <a:lstStyle/>
          <a:p>
            <a:pPr marL="0" marR="0" algn="r" rtl="1">
              <a:lnSpc>
                <a:spcPct val="107000"/>
              </a:lnSpc>
              <a:spcBef>
                <a:spcPts val="0"/>
              </a:spcBef>
              <a:spcAft>
                <a:spcPts val="800"/>
              </a:spcAft>
            </a:pPr>
            <a:r>
              <a:rPr lang="ar-IQ" sz="3600" kern="100" dirty="0">
                <a:solidFill>
                  <a:schemeClr val="tx1"/>
                </a:solidFill>
                <a:effectLst/>
                <a:latin typeface="Adobe Arabic" panose="02040503050201020203" pitchFamily="18" charset="-78"/>
                <a:ea typeface="Aptos"/>
                <a:cs typeface="Adobe Arabic" panose="02040503050201020203" pitchFamily="18" charset="-78"/>
              </a:rPr>
              <a:t>الإعتراف بالمكانة: </a:t>
            </a:r>
            <a:r>
              <a:rPr lang="en-US" sz="3600" b="1" i="0" dirty="0">
                <a:solidFill>
                  <a:srgbClr val="0A0A0A"/>
                </a:solidFill>
                <a:effectLst/>
                <a:latin typeface="Adobe Arabic" panose="02040503050201020203" pitchFamily="18" charset="-78"/>
                <a:cs typeface="Adobe Arabic" panose="02040503050201020203" pitchFamily="18" charset="-78"/>
              </a:rPr>
              <a:t>Status Recognition</a:t>
            </a:r>
            <a:br>
              <a:rPr lang="ar-IQ" sz="3600" kern="100" dirty="0">
                <a:solidFill>
                  <a:schemeClr val="tx1"/>
                </a:solidFill>
                <a:effectLst/>
                <a:latin typeface="Adobe Arabic" panose="02040503050201020203" pitchFamily="18" charset="-78"/>
                <a:ea typeface="Aptos"/>
                <a:cs typeface="Adobe Arabic" panose="02040503050201020203" pitchFamily="18" charset="-78"/>
              </a:rPr>
            </a:br>
            <a:r>
              <a:rPr lang="ar-IQ" sz="3600" kern="100" dirty="0">
                <a:solidFill>
                  <a:schemeClr val="tx1"/>
                </a:solidFill>
                <a:effectLst/>
                <a:latin typeface="Adobe Arabic" panose="02040503050201020203" pitchFamily="18" charset="-78"/>
                <a:ea typeface="Aptos"/>
                <a:cs typeface="Adobe Arabic" panose="02040503050201020203" pitchFamily="18" charset="-78"/>
              </a:rPr>
              <a:t> </a:t>
            </a:r>
            <a:br>
              <a:rPr lang="en-US" sz="3600" kern="100" dirty="0">
                <a:solidFill>
                  <a:schemeClr val="tx1"/>
                </a:solidFill>
                <a:effectLst/>
                <a:latin typeface="Adobe Arabic" panose="02040503050201020203" pitchFamily="18" charset="-78"/>
                <a:ea typeface="Aptos"/>
                <a:cs typeface="Adobe Arabic" panose="02040503050201020203" pitchFamily="18" charset="-78"/>
              </a:rPr>
            </a:br>
            <a:r>
              <a:rPr lang="ar-IQ" sz="3600" kern="100" dirty="0">
                <a:solidFill>
                  <a:schemeClr val="tx1"/>
                </a:solidFill>
                <a:effectLst/>
                <a:latin typeface="Adobe Arabic" panose="02040503050201020203" pitchFamily="18" charset="-78"/>
                <a:ea typeface="Aptos"/>
                <a:cs typeface="Adobe Arabic" panose="02040503050201020203" pitchFamily="18" charset="-78"/>
              </a:rPr>
              <a:t>الدولة ليست قوة عظمى من خلال إعلان نفسها عن ذلك. يتطلب أيضاً تحقق الإعتراف الخارجي. كثيراً ما تعاني القوى الصاعدة من "قلق المكانة </a:t>
            </a:r>
            <a:r>
              <a:rPr lang="en-US" sz="3600" b="0" i="0" dirty="0">
                <a:solidFill>
                  <a:srgbClr val="0A0A0A"/>
                </a:solidFill>
                <a:effectLst/>
                <a:latin typeface="Adobe Arabic" panose="02040503050201020203" pitchFamily="18" charset="-78"/>
                <a:cs typeface="Adobe Arabic" panose="02040503050201020203" pitchFamily="18" charset="-78"/>
              </a:rPr>
              <a:t>status anxiety</a:t>
            </a:r>
            <a:r>
              <a:rPr lang="ar-IQ" sz="3600" kern="100" dirty="0">
                <a:solidFill>
                  <a:schemeClr val="tx1"/>
                </a:solidFill>
                <a:effectLst/>
                <a:latin typeface="Adobe Arabic" panose="02040503050201020203" pitchFamily="18" charset="-78"/>
                <a:ea typeface="Aptos"/>
                <a:cs typeface="Adobe Arabic" panose="02040503050201020203" pitchFamily="18" charset="-78"/>
              </a:rPr>
              <a:t>" في سعيها إلى التنقل عبر التسلسل الهرمي المؤسسي القائم والمطالبة بدور أكبر في الحكم العالمي.</a:t>
            </a:r>
            <a:endParaRPr lang="en-US" sz="3600" kern="100" dirty="0">
              <a:solidFill>
                <a:schemeClr val="tx1"/>
              </a:solidFill>
              <a:effectLst/>
              <a:latin typeface="Adobe Arabic" panose="02040503050201020203" pitchFamily="18" charset="-78"/>
              <a:ea typeface="Aptos"/>
              <a:cs typeface="Adobe Arabic" panose="02040503050201020203" pitchFamily="18" charset="-78"/>
            </a:endParaRPr>
          </a:p>
        </p:txBody>
      </p:sp>
    </p:spTree>
    <p:extLst>
      <p:ext uri="{BB962C8B-B14F-4D97-AF65-F5344CB8AC3E}">
        <p14:creationId xmlns:p14="http://schemas.microsoft.com/office/powerpoint/2010/main" val="2328292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A280-B682-4F66-8B94-5E377EB2E5DB}"/>
              </a:ext>
            </a:extLst>
          </p:cNvPr>
          <p:cNvSpPr>
            <a:spLocks noGrp="1"/>
          </p:cNvSpPr>
          <p:nvPr>
            <p:ph type="title"/>
          </p:nvPr>
        </p:nvSpPr>
        <p:spPr>
          <a:xfrm>
            <a:off x="1085626" y="1541928"/>
            <a:ext cx="10020748" cy="3711390"/>
          </a:xfrm>
        </p:spPr>
        <p:txBody>
          <a:bodyPr>
            <a:noAutofit/>
          </a:bodyPr>
          <a:lstStyle/>
          <a:p>
            <a:pPr marL="0" marR="0" algn="r" rtl="1">
              <a:lnSpc>
                <a:spcPct val="107000"/>
              </a:lnSpc>
              <a:spcBef>
                <a:spcPts val="0"/>
              </a:spcBef>
              <a:spcAft>
                <a:spcPts val="800"/>
              </a:spcAft>
            </a:pPr>
            <a:r>
              <a:rPr lang="ar-IQ" sz="3600" kern="100" dirty="0">
                <a:solidFill>
                  <a:schemeClr val="tx1"/>
                </a:solidFill>
                <a:effectLst/>
                <a:latin typeface="Adobe Arabic" panose="02040503050201020203" pitchFamily="18" charset="-78"/>
                <a:ea typeface="Aptos"/>
                <a:cs typeface="Adobe Arabic" panose="02040503050201020203" pitchFamily="18" charset="-78"/>
              </a:rPr>
              <a:t>النفوذ العالمي: </a:t>
            </a:r>
            <a:r>
              <a:rPr lang="en-US" sz="3600" b="1" i="0" dirty="0">
                <a:solidFill>
                  <a:srgbClr val="0A0A0A"/>
                </a:solidFill>
                <a:effectLst/>
                <a:latin typeface="Adobe Arabic" panose="02040503050201020203" pitchFamily="18" charset="-78"/>
                <a:cs typeface="Adobe Arabic" panose="02040503050201020203" pitchFamily="18" charset="-78"/>
              </a:rPr>
              <a:t>Global Projection</a:t>
            </a:r>
            <a:br>
              <a:rPr lang="ar-IQ" sz="3600" kern="100" dirty="0">
                <a:solidFill>
                  <a:schemeClr val="tx1"/>
                </a:solidFill>
                <a:effectLst/>
                <a:latin typeface="Adobe Arabic" panose="02040503050201020203" pitchFamily="18" charset="-78"/>
                <a:ea typeface="Aptos"/>
                <a:cs typeface="Adobe Arabic" panose="02040503050201020203" pitchFamily="18" charset="-78"/>
              </a:rPr>
            </a:br>
            <a:r>
              <a:rPr lang="ar-IQ" sz="3600" kern="100" dirty="0">
                <a:solidFill>
                  <a:schemeClr val="tx1"/>
                </a:solidFill>
                <a:effectLst/>
                <a:latin typeface="Adobe Arabic" panose="02040503050201020203" pitchFamily="18" charset="-78"/>
                <a:ea typeface="Aptos"/>
                <a:cs typeface="Adobe Arabic" panose="02040503050201020203" pitchFamily="18" charset="-78"/>
              </a:rPr>
              <a:t> </a:t>
            </a:r>
            <a:br>
              <a:rPr lang="en-US" sz="3600" kern="100" dirty="0">
                <a:solidFill>
                  <a:schemeClr val="tx1"/>
                </a:solidFill>
                <a:effectLst/>
                <a:latin typeface="Adobe Arabic" panose="02040503050201020203" pitchFamily="18" charset="-78"/>
                <a:ea typeface="Aptos"/>
                <a:cs typeface="Adobe Arabic" panose="02040503050201020203" pitchFamily="18" charset="-78"/>
              </a:rPr>
            </a:br>
            <a:r>
              <a:rPr lang="ar-IQ" sz="3600" kern="100" dirty="0">
                <a:solidFill>
                  <a:schemeClr val="tx1"/>
                </a:solidFill>
                <a:effectLst/>
                <a:latin typeface="Adobe Arabic" panose="02040503050201020203" pitchFamily="18" charset="-78"/>
                <a:ea typeface="Aptos"/>
                <a:cs typeface="Adobe Arabic" panose="02040503050201020203" pitchFamily="18" charset="-78"/>
              </a:rPr>
              <a:t>على عكس القوى الإقليمية، تسعى القوى العظمى إلى تحقيق مصالح واسعة في السياسة الخارجية تمتد عبر المناطق، مما يؤثر على التجارة العالمية والأمن والنظام الدبلوماسي. </a:t>
            </a:r>
            <a:endParaRPr lang="en-US" sz="3600" kern="100" dirty="0">
              <a:solidFill>
                <a:schemeClr val="tx1"/>
              </a:solidFill>
              <a:effectLst/>
              <a:latin typeface="Adobe Arabic" panose="02040503050201020203" pitchFamily="18" charset="-78"/>
              <a:ea typeface="Aptos"/>
              <a:cs typeface="Adobe Arabic" panose="02040503050201020203" pitchFamily="18" charset="-78"/>
            </a:endParaRPr>
          </a:p>
        </p:txBody>
      </p:sp>
    </p:spTree>
    <p:extLst>
      <p:ext uri="{BB962C8B-B14F-4D97-AF65-F5344CB8AC3E}">
        <p14:creationId xmlns:p14="http://schemas.microsoft.com/office/powerpoint/2010/main" val="13356856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9C8DDAF-7FD3-4014-8CE0-B2DCE99D1B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2118" y="1444589"/>
            <a:ext cx="3547763" cy="3968822"/>
          </a:xfrm>
          <a:prstGeom prst="rect">
            <a:avLst/>
          </a:prstGeom>
        </p:spPr>
      </p:pic>
      <p:sp>
        <p:nvSpPr>
          <p:cNvPr id="3" name="TextBox 2">
            <a:extLst>
              <a:ext uri="{FF2B5EF4-FFF2-40B4-BE49-F238E27FC236}">
                <a16:creationId xmlns:a16="http://schemas.microsoft.com/office/drawing/2014/main" id="{E187E8FF-0B11-420A-A841-62618A8CAE5F}"/>
              </a:ext>
            </a:extLst>
          </p:cNvPr>
          <p:cNvSpPr txBox="1"/>
          <p:nvPr/>
        </p:nvSpPr>
        <p:spPr>
          <a:xfrm>
            <a:off x="949364" y="2816524"/>
            <a:ext cx="2726166" cy="1224951"/>
          </a:xfrm>
          <a:prstGeom prst="rect">
            <a:avLst/>
          </a:prstGeom>
          <a:noFill/>
        </p:spPr>
        <p:txBody>
          <a:bodyPr wrap="square" rtlCol="0">
            <a:spAutoFit/>
          </a:bodyPr>
          <a:lstStyle/>
          <a:p>
            <a:pPr marL="0" marR="0" algn="ctr" rtl="1">
              <a:lnSpc>
                <a:spcPct val="115000"/>
              </a:lnSpc>
              <a:spcBef>
                <a:spcPts val="0"/>
              </a:spcBef>
              <a:spcAft>
                <a:spcPts val="0"/>
              </a:spcAft>
            </a:pPr>
            <a:r>
              <a:rPr lang="ar-IQ" sz="3200" kern="100" dirty="0">
                <a:effectLst/>
                <a:latin typeface="Adobe Arabic" panose="02040503050201020203" pitchFamily="18" charset="-78"/>
                <a:ea typeface="Aptos"/>
                <a:cs typeface="Adobe Arabic" panose="02040503050201020203" pitchFamily="18" charset="-78"/>
              </a:rPr>
              <a:t>الفصل الرابع: </a:t>
            </a:r>
          </a:p>
          <a:p>
            <a:pPr marL="0" marR="0" algn="ctr" rtl="1">
              <a:lnSpc>
                <a:spcPct val="115000"/>
              </a:lnSpc>
              <a:spcBef>
                <a:spcPts val="0"/>
              </a:spcBef>
              <a:spcAft>
                <a:spcPts val="0"/>
              </a:spcAft>
            </a:pPr>
            <a:r>
              <a:rPr lang="ar-IQ" sz="3200" kern="100" dirty="0">
                <a:effectLst/>
                <a:latin typeface="Adobe Arabic" panose="02040503050201020203" pitchFamily="18" charset="-78"/>
                <a:ea typeface="Aptos"/>
                <a:cs typeface="Adobe Arabic" panose="02040503050201020203" pitchFamily="18" charset="-78"/>
              </a:rPr>
              <a:t>( ص 211 – 293) </a:t>
            </a:r>
            <a:endParaRPr lang="en-US" sz="3200" kern="100" dirty="0">
              <a:effectLst/>
              <a:latin typeface="Adobe Arabic" panose="02040503050201020203" pitchFamily="18" charset="-78"/>
              <a:ea typeface="Aptos"/>
              <a:cs typeface="Adobe Arabic" panose="02040503050201020203" pitchFamily="18" charset="-78"/>
            </a:endParaRPr>
          </a:p>
        </p:txBody>
      </p:sp>
    </p:spTree>
    <p:extLst>
      <p:ext uri="{BB962C8B-B14F-4D97-AF65-F5344CB8AC3E}">
        <p14:creationId xmlns:p14="http://schemas.microsoft.com/office/powerpoint/2010/main" val="3156661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A280-B682-4F66-8B94-5E377EB2E5DB}"/>
              </a:ext>
            </a:extLst>
          </p:cNvPr>
          <p:cNvSpPr>
            <a:spLocks noGrp="1"/>
          </p:cNvSpPr>
          <p:nvPr>
            <p:ph type="title"/>
          </p:nvPr>
        </p:nvSpPr>
        <p:spPr>
          <a:xfrm>
            <a:off x="1085626" y="1748116"/>
            <a:ext cx="10020748" cy="2922496"/>
          </a:xfrm>
        </p:spPr>
        <p:txBody>
          <a:bodyPr>
            <a:noAutofit/>
          </a:bodyPr>
          <a:lstStyle/>
          <a:p>
            <a:pPr marL="0" marR="0" algn="r" rtl="1">
              <a:lnSpc>
                <a:spcPct val="107000"/>
              </a:lnSpc>
              <a:spcBef>
                <a:spcPts val="0"/>
              </a:spcBef>
              <a:spcAft>
                <a:spcPts val="800"/>
              </a:spcAft>
            </a:pPr>
            <a:r>
              <a:rPr lang="ar-IQ" sz="3600" kern="100" dirty="0">
                <a:solidFill>
                  <a:schemeClr val="tx1"/>
                </a:solidFill>
                <a:effectLst/>
                <a:latin typeface="Adobe Arabic" panose="02040503050201020203" pitchFamily="18" charset="-78"/>
                <a:ea typeface="Aptos"/>
                <a:cs typeface="Adobe Arabic" panose="02040503050201020203" pitchFamily="18" charset="-78"/>
              </a:rPr>
              <a:t>وفقا لبحث أجراه في عام 2015 فريق بقيادة جراهام أليسون في مركز </a:t>
            </a:r>
            <a:r>
              <a:rPr lang="en-US" sz="3600" kern="100" dirty="0">
                <a:solidFill>
                  <a:schemeClr val="tx1"/>
                </a:solidFill>
                <a:latin typeface="Adobe Arabic" panose="02040503050201020203" pitchFamily="18" charset="-78"/>
                <a:ea typeface="Aptos"/>
                <a:cs typeface="Adobe Arabic" panose="02040503050201020203" pitchFamily="18" charset="-78"/>
              </a:rPr>
              <a:t>Belfer</a:t>
            </a:r>
            <a:r>
              <a:rPr lang="ar-IQ" sz="3600" kern="100" dirty="0">
                <a:solidFill>
                  <a:schemeClr val="tx1"/>
                </a:solidFill>
                <a:effectLst/>
                <a:latin typeface="Adobe Arabic" panose="02040503050201020203" pitchFamily="18" charset="-78"/>
                <a:ea typeface="Aptos"/>
                <a:cs typeface="Adobe Arabic" panose="02040503050201020203" pitchFamily="18" charset="-78"/>
              </a:rPr>
              <a:t> للعلوم والشؤون الدولية بجامعة </a:t>
            </a:r>
            <a:r>
              <a:rPr lang="en-US" sz="3600" kern="100" dirty="0">
                <a:solidFill>
                  <a:schemeClr val="tx1"/>
                </a:solidFill>
                <a:effectLst/>
                <a:latin typeface="Adobe Arabic" panose="02040503050201020203" pitchFamily="18" charset="-78"/>
                <a:ea typeface="Aptos"/>
                <a:cs typeface="Adobe Arabic" panose="02040503050201020203" pitchFamily="18" charset="-78"/>
              </a:rPr>
              <a:t>Harvard</a:t>
            </a:r>
            <a:r>
              <a:rPr lang="ar-IQ" sz="3600" kern="100" dirty="0">
                <a:solidFill>
                  <a:schemeClr val="tx1"/>
                </a:solidFill>
                <a:effectLst/>
                <a:latin typeface="Adobe Arabic" panose="02040503050201020203" pitchFamily="18" charset="-78"/>
                <a:ea typeface="Aptos"/>
                <a:cs typeface="Adobe Arabic" panose="02040503050201020203" pitchFamily="18" charset="-78"/>
              </a:rPr>
              <a:t>، فإن 12 من أصل 16 حالة تاريخية إمتدت على مدى الـ 500 عام الماضية، إنتهت بإنتقال الهيمنة على النظام الدولي من قوة إلى أخرى عن طريق الحرب وأن 4 حالات فقط إنتهت بإنتقال سلمي.</a:t>
            </a:r>
            <a:endParaRPr lang="en-US" sz="3600" kern="100" dirty="0">
              <a:solidFill>
                <a:schemeClr val="tx1"/>
              </a:solidFill>
              <a:effectLst/>
              <a:latin typeface="Adobe Arabic" panose="02040503050201020203" pitchFamily="18" charset="-78"/>
              <a:ea typeface="Aptos"/>
              <a:cs typeface="Adobe Arabic" panose="02040503050201020203" pitchFamily="18" charset="-78"/>
            </a:endParaRPr>
          </a:p>
        </p:txBody>
      </p:sp>
    </p:spTree>
    <p:extLst>
      <p:ext uri="{BB962C8B-B14F-4D97-AF65-F5344CB8AC3E}">
        <p14:creationId xmlns:p14="http://schemas.microsoft.com/office/powerpoint/2010/main" val="1473709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A280-B682-4F66-8B94-5E377EB2E5DB}"/>
              </a:ext>
            </a:extLst>
          </p:cNvPr>
          <p:cNvSpPr>
            <a:spLocks noGrp="1"/>
          </p:cNvSpPr>
          <p:nvPr>
            <p:ph type="title"/>
          </p:nvPr>
        </p:nvSpPr>
        <p:spPr>
          <a:xfrm>
            <a:off x="3280634" y="609600"/>
            <a:ext cx="5630732" cy="699247"/>
          </a:xfrm>
        </p:spPr>
        <p:txBody>
          <a:bodyPr>
            <a:normAutofit fontScale="90000"/>
          </a:bodyPr>
          <a:lstStyle/>
          <a:p>
            <a:pPr algn="ctr" rtl="1"/>
            <a:r>
              <a:rPr lang="ar-IQ" dirty="0">
                <a:latin typeface="Adobe Arabic" panose="02040503050201020203" pitchFamily="18" charset="-78"/>
                <a:cs typeface="Adobe Arabic" panose="02040503050201020203" pitchFamily="18" charset="-78"/>
              </a:rPr>
              <a:t>نموذج إورغانسكي </a:t>
            </a:r>
            <a:r>
              <a:rPr lang="en-US" dirty="0">
                <a:latin typeface="Adobe Arabic" panose="02040503050201020203" pitchFamily="18" charset="-78"/>
                <a:cs typeface="Adobe Arabic" panose="02040503050201020203" pitchFamily="18" charset="-78"/>
              </a:rPr>
              <a:t>Organski</a:t>
            </a:r>
            <a:r>
              <a:rPr lang="ar-IQ" dirty="0">
                <a:latin typeface="Adobe Arabic" panose="02040503050201020203" pitchFamily="18" charset="-78"/>
                <a:cs typeface="Adobe Arabic" panose="02040503050201020203" pitchFamily="18" charset="-78"/>
              </a:rPr>
              <a:t> 1961</a:t>
            </a:r>
            <a:endParaRPr lang="en-US" dirty="0">
              <a:latin typeface="Adobe Arabic" panose="02040503050201020203" pitchFamily="18" charset="-78"/>
              <a:cs typeface="Adobe Arabic" panose="02040503050201020203" pitchFamily="18" charset="-78"/>
            </a:endParaRPr>
          </a:p>
        </p:txBody>
      </p:sp>
      <p:pic>
        <p:nvPicPr>
          <p:cNvPr id="4" name="Picture 3">
            <a:extLst>
              <a:ext uri="{FF2B5EF4-FFF2-40B4-BE49-F238E27FC236}">
                <a16:creationId xmlns:a16="http://schemas.microsoft.com/office/drawing/2014/main" id="{FC362958-7185-4115-B890-958F35ECBD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03060" y="1407458"/>
            <a:ext cx="6203576" cy="4581077"/>
          </a:xfrm>
          <a:prstGeom prst="rect">
            <a:avLst/>
          </a:prstGeom>
        </p:spPr>
      </p:pic>
      <p:sp>
        <p:nvSpPr>
          <p:cNvPr id="6" name="TextBox 5">
            <a:extLst>
              <a:ext uri="{FF2B5EF4-FFF2-40B4-BE49-F238E27FC236}">
                <a16:creationId xmlns:a16="http://schemas.microsoft.com/office/drawing/2014/main" id="{E2F308AE-7EF9-496C-ABE6-CA5AA242967E}"/>
              </a:ext>
            </a:extLst>
          </p:cNvPr>
          <p:cNvSpPr txBox="1"/>
          <p:nvPr/>
        </p:nvSpPr>
        <p:spPr>
          <a:xfrm>
            <a:off x="770070" y="1780548"/>
            <a:ext cx="3532990" cy="3834896"/>
          </a:xfrm>
          <a:prstGeom prst="rect">
            <a:avLst/>
          </a:prstGeom>
          <a:noFill/>
        </p:spPr>
        <p:txBody>
          <a:bodyPr wrap="square" rtlCol="0">
            <a:spAutoFit/>
          </a:bodyPr>
          <a:lstStyle/>
          <a:p>
            <a:pPr marL="0" marR="0" algn="just" rtl="1">
              <a:lnSpc>
                <a:spcPct val="115000"/>
              </a:lnSpc>
              <a:spcBef>
                <a:spcPts val="0"/>
              </a:spcBef>
              <a:spcAft>
                <a:spcPts val="0"/>
              </a:spcAft>
            </a:pPr>
            <a:r>
              <a:rPr lang="ar-IQ" sz="3200" kern="100" dirty="0">
                <a:effectLst/>
                <a:latin typeface="Adobe Arabic" panose="02040503050201020203" pitchFamily="18" charset="-78"/>
                <a:ea typeface="Aptos"/>
                <a:cs typeface="Adobe Arabic" panose="02040503050201020203" pitchFamily="18" charset="-78"/>
              </a:rPr>
              <a:t>مستوى الرضا للدول الصغيرة عن النظام الدولي يكون منخفض لأن سياق مشاركتهم في هذا النظام مفروضة وليست إختيارية.</a:t>
            </a:r>
            <a:endParaRPr lang="en-US" sz="3200" kern="100" dirty="0">
              <a:effectLst/>
              <a:latin typeface="Adobe Arabic" panose="02040503050201020203" pitchFamily="18" charset="-78"/>
              <a:ea typeface="Aptos"/>
              <a:cs typeface="Adobe Arabic" panose="02040503050201020203" pitchFamily="18" charset="-78"/>
            </a:endParaRPr>
          </a:p>
          <a:p>
            <a:pPr algn="just" rtl="1"/>
            <a:r>
              <a:rPr lang="ar-IQ" sz="3200" dirty="0">
                <a:effectLst/>
                <a:ea typeface="Aptos"/>
                <a:cs typeface="Adobe Arabic" panose="02040503050201020203" pitchFamily="18" charset="-78"/>
              </a:rPr>
              <a:t>النموذج أعلاه يُبين أن بعض الدول الكبرى غير راضية وتُريد مزيداً من القوة </a:t>
            </a:r>
            <a:endParaRPr lang="en-US" sz="3200" dirty="0"/>
          </a:p>
        </p:txBody>
      </p:sp>
    </p:spTree>
    <p:extLst>
      <p:ext uri="{BB962C8B-B14F-4D97-AF65-F5344CB8AC3E}">
        <p14:creationId xmlns:p14="http://schemas.microsoft.com/office/powerpoint/2010/main" val="4207949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A97F9F7F-578C-4FD0-AAD8-EACFDF1570DE}"/>
              </a:ext>
            </a:extLst>
          </p:cNvPr>
          <p:cNvSpPr txBox="1">
            <a:spLocks/>
          </p:cNvSpPr>
          <p:nvPr/>
        </p:nvSpPr>
        <p:spPr>
          <a:xfrm>
            <a:off x="1158240" y="1792942"/>
            <a:ext cx="9875520" cy="2214282"/>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r" rtl="1"/>
            <a:r>
              <a:rPr lang="ar-IQ" dirty="0">
                <a:solidFill>
                  <a:schemeClr val="tx1"/>
                </a:solidFill>
                <a:latin typeface="Adobe Arabic" panose="02040503050201020203" pitchFamily="18" charset="-78"/>
                <a:cs typeface="Adobe Arabic" panose="02040503050201020203" pitchFamily="18" charset="-78"/>
              </a:rPr>
              <a:t>نظرية إنقسام السلطة </a:t>
            </a:r>
            <a:r>
              <a:rPr lang="en-US" dirty="0">
                <a:solidFill>
                  <a:schemeClr val="tx1"/>
                </a:solidFill>
                <a:latin typeface="Adobe Arabic" panose="02040503050201020203" pitchFamily="18" charset="-78"/>
                <a:cs typeface="Adobe Arabic" panose="02040503050201020203" pitchFamily="18" charset="-78"/>
              </a:rPr>
              <a:t>The Diffusion of Power </a:t>
            </a:r>
            <a:endParaRPr lang="ar-IQ" dirty="0">
              <a:solidFill>
                <a:schemeClr val="tx1"/>
              </a:solidFill>
              <a:latin typeface="Adobe Arabic" panose="02040503050201020203" pitchFamily="18" charset="-78"/>
              <a:cs typeface="Adobe Arabic" panose="02040503050201020203" pitchFamily="18" charset="-78"/>
            </a:endParaRPr>
          </a:p>
          <a:p>
            <a:pPr algn="r" rtl="1"/>
            <a:endParaRPr lang="ar-IQ" sz="1800" dirty="0">
              <a:solidFill>
                <a:schemeClr val="tx1"/>
              </a:solidFill>
              <a:latin typeface="Adobe Arabic" panose="02040503050201020203" pitchFamily="18" charset="-78"/>
              <a:cs typeface="Adobe Arabic" panose="02040503050201020203" pitchFamily="18" charset="-78"/>
            </a:endParaRPr>
          </a:p>
          <a:p>
            <a:pPr algn="r" rtl="1"/>
            <a:r>
              <a:rPr lang="ar-IQ" dirty="0">
                <a:solidFill>
                  <a:schemeClr val="tx1"/>
                </a:solidFill>
                <a:latin typeface="Adobe Arabic" panose="02040503050201020203" pitchFamily="18" charset="-78"/>
                <a:cs typeface="Adobe Arabic" panose="02040503050201020203" pitchFamily="18" charset="-78"/>
              </a:rPr>
              <a:t>نظرية إنتقال السلطة </a:t>
            </a:r>
            <a:r>
              <a:rPr lang="en-US" dirty="0">
                <a:solidFill>
                  <a:schemeClr val="tx1"/>
                </a:solidFill>
                <a:latin typeface="Adobe Arabic" panose="02040503050201020203" pitchFamily="18" charset="-78"/>
                <a:cs typeface="Adobe Arabic" panose="02040503050201020203" pitchFamily="18" charset="-78"/>
              </a:rPr>
              <a:t>The Transition of Power </a:t>
            </a:r>
          </a:p>
        </p:txBody>
      </p:sp>
      <p:sp>
        <p:nvSpPr>
          <p:cNvPr id="4" name="Title 3">
            <a:extLst>
              <a:ext uri="{FF2B5EF4-FFF2-40B4-BE49-F238E27FC236}">
                <a16:creationId xmlns:a16="http://schemas.microsoft.com/office/drawing/2014/main" id="{66EA2130-659D-4D06-B73E-23D1A61259AC}"/>
              </a:ext>
            </a:extLst>
          </p:cNvPr>
          <p:cNvSpPr>
            <a:spLocks noGrp="1"/>
          </p:cNvSpPr>
          <p:nvPr>
            <p:ph type="title"/>
          </p:nvPr>
        </p:nvSpPr>
        <p:spPr>
          <a:xfrm>
            <a:off x="1143000" y="959225"/>
            <a:ext cx="9875520" cy="564776"/>
          </a:xfrm>
        </p:spPr>
        <p:txBody>
          <a:bodyPr>
            <a:normAutofit fontScale="90000"/>
          </a:bodyPr>
          <a:lstStyle/>
          <a:p>
            <a:pPr algn="r" rtl="1"/>
            <a:r>
              <a:rPr lang="ar-IQ" dirty="0">
                <a:solidFill>
                  <a:schemeClr val="tx1"/>
                </a:solidFill>
                <a:latin typeface="Adobe Arabic" panose="02040503050201020203" pitchFamily="18" charset="-78"/>
                <a:cs typeface="Adobe Arabic" panose="02040503050201020203" pitchFamily="18" charset="-78"/>
              </a:rPr>
              <a:t>هنا يستوجب الموضوع التطرق إلى نظريتين: </a:t>
            </a:r>
            <a:endParaRPr lang="en-US"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42898213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A280-B682-4F66-8B94-5E377EB2E5DB}"/>
              </a:ext>
            </a:extLst>
          </p:cNvPr>
          <p:cNvSpPr>
            <a:spLocks noGrp="1"/>
          </p:cNvSpPr>
          <p:nvPr>
            <p:ph type="title"/>
          </p:nvPr>
        </p:nvSpPr>
        <p:spPr>
          <a:xfrm>
            <a:off x="1158240" y="1846730"/>
            <a:ext cx="9875520" cy="2537012"/>
          </a:xfrm>
        </p:spPr>
        <p:txBody>
          <a:bodyPr>
            <a:normAutofit/>
          </a:bodyPr>
          <a:lstStyle/>
          <a:p>
            <a:pPr algn="just" rtl="1"/>
            <a:r>
              <a:rPr lang="ar-IQ" sz="3600" dirty="0">
                <a:solidFill>
                  <a:schemeClr val="tx1"/>
                </a:solidFill>
                <a:latin typeface="Adobe Arabic" panose="02040503050201020203" pitchFamily="18" charset="-78"/>
                <a:cs typeface="Adobe Arabic" panose="02040503050201020203" pitchFamily="18" charset="-78"/>
              </a:rPr>
              <a:t>نظرية إنقسام السلطة تُركز على التحولات التي أصابت العالم قبل نهاية القرن العشرين والتي أفضت الى زوال إحتكار الدول للسلطة المُطلقة بحيث بدأت كيانات تكتسب قوة جديدة مثل المنظمات غير الحكومية والشركات والمجتمع المدني </a:t>
            </a:r>
            <a:endParaRPr lang="en-US" sz="36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4018084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A280-B682-4F66-8B94-5E377EB2E5DB}"/>
              </a:ext>
            </a:extLst>
          </p:cNvPr>
          <p:cNvSpPr>
            <a:spLocks noGrp="1"/>
          </p:cNvSpPr>
          <p:nvPr>
            <p:ph type="title"/>
          </p:nvPr>
        </p:nvSpPr>
        <p:spPr>
          <a:xfrm>
            <a:off x="1158240" y="914399"/>
            <a:ext cx="9875520" cy="2752165"/>
          </a:xfrm>
        </p:spPr>
        <p:txBody>
          <a:bodyPr>
            <a:normAutofit/>
          </a:bodyPr>
          <a:lstStyle/>
          <a:p>
            <a:pPr algn="just" rtl="1"/>
            <a:r>
              <a:rPr lang="ar-IQ" sz="3600" dirty="0">
                <a:solidFill>
                  <a:schemeClr val="tx1"/>
                </a:solidFill>
                <a:latin typeface="Adobe Arabic" panose="02040503050201020203" pitchFamily="18" charset="-78"/>
                <a:cs typeface="Adobe Arabic" panose="02040503050201020203" pitchFamily="18" charset="-78"/>
              </a:rPr>
              <a:t>نظرية إنتقال السلطة أيضاً هي نتاج لتحولات العولمة التي سمحت بدخول قوى جديدة إلى الاقتصاد العالمي وبدأ هذا الأمر أولاً في جنوب شرق آسيا من خلال صعود إقتصاديات ناشئة وأسواق ديناميكية في دول مثل الصين وكوريا الجنوبية وتايوان وسنغافورة وتايلند وفيتنام.</a:t>
            </a:r>
            <a:endParaRPr lang="en-US" sz="3600" dirty="0">
              <a:solidFill>
                <a:schemeClr val="tx1"/>
              </a:solidFill>
              <a:latin typeface="Adobe Arabic" panose="02040503050201020203" pitchFamily="18" charset="-78"/>
              <a:cs typeface="Adobe Arabic" panose="02040503050201020203" pitchFamily="18" charset="-78"/>
            </a:endParaRPr>
          </a:p>
        </p:txBody>
      </p:sp>
      <p:sp>
        <p:nvSpPr>
          <p:cNvPr id="3" name="Title 1">
            <a:extLst>
              <a:ext uri="{FF2B5EF4-FFF2-40B4-BE49-F238E27FC236}">
                <a16:creationId xmlns:a16="http://schemas.microsoft.com/office/drawing/2014/main" id="{ADC7BE2E-F4A0-4EBD-B322-A0E8C21CFAFC}"/>
              </a:ext>
            </a:extLst>
          </p:cNvPr>
          <p:cNvSpPr txBox="1">
            <a:spLocks/>
          </p:cNvSpPr>
          <p:nvPr/>
        </p:nvSpPr>
        <p:spPr>
          <a:xfrm>
            <a:off x="1158240" y="3666564"/>
            <a:ext cx="9875520" cy="163157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just" rtl="1"/>
            <a:r>
              <a:rPr lang="ar-IQ" sz="3600" dirty="0">
                <a:solidFill>
                  <a:schemeClr val="tx1"/>
                </a:solidFill>
                <a:latin typeface="Adobe Arabic" panose="02040503050201020203" pitchFamily="18" charset="-78"/>
                <a:cs typeface="Adobe Arabic" panose="02040503050201020203" pitchFamily="18" charset="-78"/>
              </a:rPr>
              <a:t>أصبحت نظرية إنتقال السلطة تُشير إلى تغير مكاني في مصادر القوة الاقتصادي وإنتقالها من دول الغرب إلى شرق آسيا </a:t>
            </a:r>
            <a:endParaRPr lang="en-US" sz="360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val="24258371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EDCD6C3-D990-45A6-8DC7-7351B7B4DF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74763" y="923365"/>
            <a:ext cx="3842474" cy="4563034"/>
          </a:xfrm>
          <a:prstGeom prst="rect">
            <a:avLst/>
          </a:prstGeom>
        </p:spPr>
      </p:pic>
      <p:sp>
        <p:nvSpPr>
          <p:cNvPr id="5" name="TextBox 4">
            <a:extLst>
              <a:ext uri="{FF2B5EF4-FFF2-40B4-BE49-F238E27FC236}">
                <a16:creationId xmlns:a16="http://schemas.microsoft.com/office/drawing/2014/main" id="{A5747B7C-2726-4939-8A50-7E363CE49C88}"/>
              </a:ext>
            </a:extLst>
          </p:cNvPr>
          <p:cNvSpPr txBox="1"/>
          <p:nvPr/>
        </p:nvSpPr>
        <p:spPr>
          <a:xfrm>
            <a:off x="832823" y="2099964"/>
            <a:ext cx="2726166" cy="2209836"/>
          </a:xfrm>
          <a:prstGeom prst="rect">
            <a:avLst/>
          </a:prstGeom>
          <a:noFill/>
        </p:spPr>
        <p:txBody>
          <a:bodyPr wrap="square" rtlCol="0">
            <a:spAutoFit/>
          </a:bodyPr>
          <a:lstStyle/>
          <a:p>
            <a:pPr marL="0" marR="0" algn="ctr" rtl="1">
              <a:lnSpc>
                <a:spcPct val="115000"/>
              </a:lnSpc>
              <a:spcBef>
                <a:spcPts val="0"/>
              </a:spcBef>
              <a:spcAft>
                <a:spcPts val="0"/>
              </a:spcAft>
            </a:pPr>
            <a:r>
              <a:rPr lang="ar-IQ" sz="3200" kern="100" dirty="0">
                <a:effectLst/>
                <a:latin typeface="Adobe Arabic" panose="02040503050201020203" pitchFamily="18" charset="-78"/>
                <a:ea typeface="Aptos"/>
                <a:cs typeface="Adobe Arabic" panose="02040503050201020203" pitchFamily="18" charset="-78"/>
              </a:rPr>
              <a:t>المقدمة: </a:t>
            </a:r>
          </a:p>
          <a:p>
            <a:pPr marL="0" marR="0" algn="ctr" rtl="1">
              <a:lnSpc>
                <a:spcPct val="115000"/>
              </a:lnSpc>
              <a:spcBef>
                <a:spcPts val="0"/>
              </a:spcBef>
              <a:spcAft>
                <a:spcPts val="0"/>
              </a:spcAft>
            </a:pPr>
            <a:r>
              <a:rPr lang="ar-IQ" sz="3200" kern="100" dirty="0">
                <a:effectLst/>
                <a:latin typeface="Adobe Arabic" panose="02040503050201020203" pitchFamily="18" charset="-78"/>
                <a:ea typeface="Aptos"/>
                <a:cs typeface="Adobe Arabic" panose="02040503050201020203" pitchFamily="18" charset="-78"/>
              </a:rPr>
              <a:t>( ص 7 – 20) </a:t>
            </a:r>
            <a:endParaRPr lang="en-US" sz="3200" kern="100" dirty="0">
              <a:effectLst/>
              <a:latin typeface="Adobe Arabic" panose="02040503050201020203" pitchFamily="18" charset="-78"/>
              <a:ea typeface="Aptos"/>
              <a:cs typeface="Adobe Arabic" panose="02040503050201020203" pitchFamily="18" charset="-78"/>
            </a:endParaRPr>
          </a:p>
          <a:p>
            <a:pPr algn="ctr" rtl="1"/>
            <a:r>
              <a:rPr lang="ar-IQ" sz="3200" dirty="0">
                <a:effectLst/>
                <a:ea typeface="Aptos"/>
                <a:cs typeface="Adobe Arabic" panose="02040503050201020203" pitchFamily="18" charset="-78"/>
              </a:rPr>
              <a:t>الفصل الأول: </a:t>
            </a:r>
          </a:p>
          <a:p>
            <a:pPr algn="ctr" rtl="1"/>
            <a:r>
              <a:rPr lang="ar-IQ" sz="3200" dirty="0">
                <a:cs typeface="Adobe Arabic" panose="02040503050201020203" pitchFamily="18" charset="-78"/>
              </a:rPr>
              <a:t>(ص 23 – 43) </a:t>
            </a:r>
            <a:endParaRPr lang="en-US" sz="3200" dirty="0"/>
          </a:p>
        </p:txBody>
      </p:sp>
    </p:spTree>
    <p:extLst>
      <p:ext uri="{BB962C8B-B14F-4D97-AF65-F5344CB8AC3E}">
        <p14:creationId xmlns:p14="http://schemas.microsoft.com/office/powerpoint/2010/main" val="648558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A280-B682-4F66-8B94-5E377EB2E5DB}"/>
              </a:ext>
            </a:extLst>
          </p:cNvPr>
          <p:cNvSpPr>
            <a:spLocks noGrp="1"/>
          </p:cNvSpPr>
          <p:nvPr>
            <p:ph type="title"/>
          </p:nvPr>
        </p:nvSpPr>
        <p:spPr>
          <a:xfrm>
            <a:off x="1085626" y="914399"/>
            <a:ext cx="10020748" cy="5029201"/>
          </a:xfrm>
        </p:spPr>
        <p:txBody>
          <a:bodyPr>
            <a:normAutofit/>
          </a:bodyPr>
          <a:lstStyle/>
          <a:p>
            <a:pPr marL="0" marR="0" algn="just" rtl="1">
              <a:lnSpc>
                <a:spcPct val="107000"/>
              </a:lnSpc>
              <a:spcBef>
                <a:spcPts val="0"/>
              </a:spcBef>
              <a:spcAft>
                <a:spcPts val="800"/>
              </a:spcAft>
            </a:pPr>
            <a:r>
              <a:rPr lang="ar-IQ" sz="3600" kern="100" dirty="0">
                <a:solidFill>
                  <a:schemeClr val="tx1"/>
                </a:solidFill>
                <a:effectLst/>
                <a:latin typeface="Adobe Arabic" panose="02040503050201020203" pitchFamily="18" charset="-78"/>
                <a:ea typeface="Aptos"/>
                <a:cs typeface="Adobe Arabic" panose="02040503050201020203" pitchFamily="18" charset="-78"/>
              </a:rPr>
              <a:t>إن صعود قوة عظمى هو في المقام الأول عملية "من الداخل إلى الخارج" مدفوعة بالنمو الاقتصادي المحلي المستدام، والذي يسمح للدول بالتطور وبسط النفوذ على المستوى العالمي. تحقق الدول هذه المكانة من خلال مراكمة قدرات غير عادية، عسكرية، واقتصادية، وتكنولوجية، والحصول على الاعتراف من الجهات الفاعلة الدولية الأخرى. غالباً ما يتميز هذا التطور بتنقل الدول عبر التسلسل الهرمي للمكانة، والسعي إلى المساواة الرمزية، والاستفادة من شبكات التجارة لتوسيع نطاقها الجيوسياسي خارج حدودها المباشرة.</a:t>
            </a:r>
            <a:endParaRPr lang="en-US" sz="3600" kern="100" dirty="0">
              <a:solidFill>
                <a:schemeClr val="tx1"/>
              </a:solidFill>
              <a:effectLst/>
              <a:latin typeface="Adobe Arabic" panose="02040503050201020203" pitchFamily="18" charset="-78"/>
              <a:ea typeface="Aptos"/>
              <a:cs typeface="Adobe Arabic" panose="02040503050201020203" pitchFamily="18" charset="-78"/>
            </a:endParaRPr>
          </a:p>
        </p:txBody>
      </p:sp>
    </p:spTree>
    <p:extLst>
      <p:ext uri="{BB962C8B-B14F-4D97-AF65-F5344CB8AC3E}">
        <p14:creationId xmlns:p14="http://schemas.microsoft.com/office/powerpoint/2010/main" val="35637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A280-B682-4F66-8B94-5E377EB2E5DB}"/>
              </a:ext>
            </a:extLst>
          </p:cNvPr>
          <p:cNvSpPr>
            <a:spLocks noGrp="1"/>
          </p:cNvSpPr>
          <p:nvPr>
            <p:ph type="title"/>
          </p:nvPr>
        </p:nvSpPr>
        <p:spPr>
          <a:xfrm>
            <a:off x="1085626" y="1299881"/>
            <a:ext cx="10020748" cy="3424519"/>
          </a:xfrm>
        </p:spPr>
        <p:txBody>
          <a:bodyPr>
            <a:normAutofit/>
          </a:bodyPr>
          <a:lstStyle/>
          <a:p>
            <a:pPr marL="0" marR="0" algn="r" rtl="1">
              <a:lnSpc>
                <a:spcPct val="107000"/>
              </a:lnSpc>
              <a:spcBef>
                <a:spcPts val="0"/>
              </a:spcBef>
              <a:spcAft>
                <a:spcPts val="800"/>
              </a:spcAft>
            </a:pPr>
            <a:r>
              <a:rPr lang="ar-IQ" sz="3600" kern="100" dirty="0">
                <a:solidFill>
                  <a:schemeClr val="tx1"/>
                </a:solidFill>
                <a:effectLst/>
                <a:latin typeface="Adobe Arabic" panose="02040503050201020203" pitchFamily="18" charset="-78"/>
                <a:ea typeface="Aptos"/>
                <a:cs typeface="Adobe Arabic" panose="02040503050201020203" pitchFamily="18" charset="-78"/>
              </a:rPr>
              <a:t>الأساس الاقتصادي:</a:t>
            </a:r>
            <a:r>
              <a:rPr lang="en-US" sz="3600" b="1" kern="100" dirty="0">
                <a:solidFill>
                  <a:schemeClr val="tx1"/>
                </a:solidFill>
                <a:effectLst/>
                <a:latin typeface="Adobe Arabic" panose="02040503050201020203" pitchFamily="18" charset="-78"/>
                <a:ea typeface="Aptos"/>
                <a:cs typeface="Adobe Arabic" panose="02040503050201020203" pitchFamily="18" charset="-78"/>
              </a:rPr>
              <a:t>Economic Foundation </a:t>
            </a:r>
            <a:br>
              <a:rPr lang="ar-IQ" sz="3600" kern="100" dirty="0">
                <a:solidFill>
                  <a:schemeClr val="tx1"/>
                </a:solidFill>
                <a:effectLst/>
                <a:latin typeface="Adobe Arabic" panose="02040503050201020203" pitchFamily="18" charset="-78"/>
                <a:ea typeface="Aptos"/>
                <a:cs typeface="Adobe Arabic" panose="02040503050201020203" pitchFamily="18" charset="-78"/>
              </a:rPr>
            </a:br>
            <a:r>
              <a:rPr lang="ar-IQ" sz="3600" kern="100" dirty="0">
                <a:solidFill>
                  <a:schemeClr val="tx1"/>
                </a:solidFill>
                <a:effectLst/>
                <a:latin typeface="Adobe Arabic" panose="02040503050201020203" pitchFamily="18" charset="-78"/>
                <a:ea typeface="Aptos"/>
                <a:cs typeface="Adobe Arabic" panose="02040503050201020203" pitchFamily="18" charset="-78"/>
              </a:rPr>
              <a:t> </a:t>
            </a:r>
            <a:br>
              <a:rPr lang="en-US" sz="3600" kern="100" dirty="0">
                <a:solidFill>
                  <a:schemeClr val="tx1"/>
                </a:solidFill>
                <a:effectLst/>
                <a:latin typeface="Adobe Arabic" panose="02040503050201020203" pitchFamily="18" charset="-78"/>
                <a:ea typeface="Aptos"/>
                <a:cs typeface="Adobe Arabic" panose="02040503050201020203" pitchFamily="18" charset="-78"/>
              </a:rPr>
            </a:br>
            <a:r>
              <a:rPr lang="ar-IQ" sz="3600" kern="100" dirty="0">
                <a:solidFill>
                  <a:schemeClr val="tx1"/>
                </a:solidFill>
                <a:effectLst/>
                <a:latin typeface="Adobe Arabic" panose="02040503050201020203" pitchFamily="18" charset="-78"/>
                <a:ea typeface="Aptos"/>
                <a:cs typeface="Adobe Arabic" panose="02040503050201020203" pitchFamily="18" charset="-78"/>
              </a:rPr>
              <a:t>النمو الاقتصادي القوي هو الشرط الأساسي. وقد استخدمت دول مثل الصين ومن قبلها "النمور الآسيوية" النمو القائم على التصدير لتحويل موازين القوى العالمية، وهو ما يوضح كيف يعمل التوسع الاقتصادي على تغذية النفوذ.</a:t>
            </a:r>
            <a:endParaRPr lang="en-US" sz="3600" kern="100" dirty="0">
              <a:solidFill>
                <a:schemeClr val="tx1"/>
              </a:solidFill>
              <a:effectLst/>
              <a:latin typeface="Adobe Arabic" panose="02040503050201020203" pitchFamily="18" charset="-78"/>
              <a:ea typeface="Aptos"/>
              <a:cs typeface="Adobe Arabic" panose="02040503050201020203" pitchFamily="18" charset="-78"/>
            </a:endParaRPr>
          </a:p>
        </p:txBody>
      </p:sp>
    </p:spTree>
    <p:extLst>
      <p:ext uri="{BB962C8B-B14F-4D97-AF65-F5344CB8AC3E}">
        <p14:creationId xmlns:p14="http://schemas.microsoft.com/office/powerpoint/2010/main" val="15506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CA280-B682-4F66-8B94-5E377EB2E5DB}"/>
              </a:ext>
            </a:extLst>
          </p:cNvPr>
          <p:cNvSpPr>
            <a:spLocks noGrp="1"/>
          </p:cNvSpPr>
          <p:nvPr>
            <p:ph type="title"/>
          </p:nvPr>
        </p:nvSpPr>
        <p:spPr>
          <a:xfrm>
            <a:off x="1085626" y="1299881"/>
            <a:ext cx="10020748" cy="3424519"/>
          </a:xfrm>
        </p:spPr>
        <p:txBody>
          <a:bodyPr>
            <a:normAutofit/>
          </a:bodyPr>
          <a:lstStyle/>
          <a:p>
            <a:pPr marL="0" marR="0" algn="r" rtl="1">
              <a:lnSpc>
                <a:spcPct val="107000"/>
              </a:lnSpc>
              <a:spcBef>
                <a:spcPts val="0"/>
              </a:spcBef>
              <a:spcAft>
                <a:spcPts val="800"/>
              </a:spcAft>
            </a:pPr>
            <a:r>
              <a:rPr lang="ar-IQ" sz="3600" kern="100" dirty="0">
                <a:solidFill>
                  <a:schemeClr val="tx1"/>
                </a:solidFill>
                <a:effectLst/>
                <a:latin typeface="Adobe Arabic" panose="02040503050201020203" pitchFamily="18" charset="-78"/>
                <a:ea typeface="Aptos"/>
                <a:cs typeface="Adobe Arabic" panose="02040503050201020203" pitchFamily="18" charset="-78"/>
              </a:rPr>
              <a:t>تنمية القدرات: </a:t>
            </a:r>
            <a:r>
              <a:rPr lang="en-US" sz="3600" b="1" i="0" dirty="0">
                <a:solidFill>
                  <a:srgbClr val="0A0A0A"/>
                </a:solidFill>
                <a:effectLst/>
                <a:latin typeface="Adobe Arabic" panose="02040503050201020203" pitchFamily="18" charset="-78"/>
                <a:cs typeface="Adobe Arabic" panose="02040503050201020203" pitchFamily="18" charset="-78"/>
              </a:rPr>
              <a:t>Capability Development</a:t>
            </a:r>
            <a:r>
              <a:rPr lang="ar-IQ" sz="3600" b="1" i="0" dirty="0">
                <a:solidFill>
                  <a:srgbClr val="0A0A0A"/>
                </a:solidFill>
                <a:effectLst/>
                <a:latin typeface="Adobe Arabic" panose="02040503050201020203" pitchFamily="18" charset="-78"/>
                <a:cs typeface="Adobe Arabic" panose="02040503050201020203" pitchFamily="18" charset="-78"/>
              </a:rPr>
              <a:t> </a:t>
            </a:r>
            <a:br>
              <a:rPr lang="ar-IQ" sz="3600" kern="100" dirty="0">
                <a:solidFill>
                  <a:schemeClr val="tx1"/>
                </a:solidFill>
                <a:effectLst/>
                <a:latin typeface="Adobe Arabic" panose="02040503050201020203" pitchFamily="18" charset="-78"/>
                <a:ea typeface="Aptos"/>
                <a:cs typeface="Adobe Arabic" panose="02040503050201020203" pitchFamily="18" charset="-78"/>
              </a:rPr>
            </a:br>
            <a:r>
              <a:rPr lang="ar-IQ" sz="3600" kern="100" dirty="0">
                <a:solidFill>
                  <a:schemeClr val="tx1"/>
                </a:solidFill>
                <a:effectLst/>
                <a:latin typeface="Adobe Arabic" panose="02040503050201020203" pitchFamily="18" charset="-78"/>
                <a:ea typeface="Aptos"/>
                <a:cs typeface="Adobe Arabic" panose="02040503050201020203" pitchFamily="18" charset="-78"/>
              </a:rPr>
              <a:t> </a:t>
            </a:r>
            <a:br>
              <a:rPr lang="en-US" sz="3600" kern="100" dirty="0">
                <a:solidFill>
                  <a:schemeClr val="tx1"/>
                </a:solidFill>
                <a:effectLst/>
                <a:latin typeface="Adobe Arabic" panose="02040503050201020203" pitchFamily="18" charset="-78"/>
                <a:ea typeface="Aptos"/>
                <a:cs typeface="Adobe Arabic" panose="02040503050201020203" pitchFamily="18" charset="-78"/>
              </a:rPr>
            </a:br>
            <a:r>
              <a:rPr lang="ar-IQ" sz="3600" kern="100" dirty="0">
                <a:solidFill>
                  <a:schemeClr val="tx1"/>
                </a:solidFill>
                <a:effectLst/>
                <a:latin typeface="Adobe Arabic" panose="02040503050201020203" pitchFamily="18" charset="-78"/>
                <a:ea typeface="Aptos"/>
                <a:cs typeface="Adobe Arabic" panose="02040503050201020203" pitchFamily="18" charset="-78"/>
              </a:rPr>
              <a:t>يتعين على القوة الصاعدة أن تحول قوتها الاقتصادية إلى قدرات عسكرية ودبلوماسية وتكنولوجية. وفي حين تظل القوة العسكرية بالغة الأهمية، فإن النفوذ الحديث يرتبط بشكل متزايد بالتكامل الاقتصادي والقيادة التكنولوجية.</a:t>
            </a:r>
            <a:endParaRPr lang="en-US" sz="3600" kern="100" dirty="0">
              <a:solidFill>
                <a:schemeClr val="tx1"/>
              </a:solidFill>
              <a:effectLst/>
              <a:latin typeface="Adobe Arabic" panose="02040503050201020203" pitchFamily="18" charset="-78"/>
              <a:ea typeface="Aptos"/>
              <a:cs typeface="Adobe Arabic" panose="02040503050201020203" pitchFamily="18" charset="-78"/>
            </a:endParaRPr>
          </a:p>
        </p:txBody>
      </p:sp>
    </p:spTree>
    <p:extLst>
      <p:ext uri="{BB962C8B-B14F-4D97-AF65-F5344CB8AC3E}">
        <p14:creationId xmlns:p14="http://schemas.microsoft.com/office/powerpoint/2010/main" val="2930831211"/>
      </p:ext>
    </p:extLst>
  </p:cSld>
  <p:clrMapOvr>
    <a:masterClrMapping/>
  </p:clrMapOvr>
</p:sld>
</file>

<file path=ppt/theme/theme1.xml><?xml version="1.0" encoding="utf-8"?>
<a:theme xmlns:a="http://schemas.openxmlformats.org/drawingml/2006/main" name="Basis">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87</TotalTime>
  <Words>499</Words>
  <Application>Microsoft Office PowerPoint</Application>
  <PresentationFormat>Widescreen</PresentationFormat>
  <Paragraphs>23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Adobe Arabic</vt:lpstr>
      <vt:lpstr>Corbel</vt:lpstr>
      <vt:lpstr>Basis</vt:lpstr>
      <vt:lpstr>كيف تنشأ القوى العظمى؟</vt:lpstr>
      <vt:lpstr>نموذج إورغانسكي Organski 1961</vt:lpstr>
      <vt:lpstr>هنا يستوجب الموضوع التطرق إلى نظريتين: </vt:lpstr>
      <vt:lpstr>نظرية إنقسام السلطة تُركز على التحولات التي أصابت العالم قبل نهاية القرن العشرين والتي أفضت الى زوال إحتكار الدول للسلطة المُطلقة بحيث بدأت كيانات تكتسب قوة جديدة مثل المنظمات غير الحكومية والشركات والمجتمع المدني </vt:lpstr>
      <vt:lpstr>نظرية إنتقال السلطة أيضاً هي نتاج لتحولات العولمة التي سمحت بدخول قوى جديدة إلى الاقتصاد العالمي وبدأ هذا الأمر أولاً في جنوب شرق آسيا من خلال صعود إقتصاديات ناشئة وأسواق ديناميكية في دول مثل الصين وكوريا الجنوبية وتايوان وسنغافورة وتايلند وفيتنام.</vt:lpstr>
      <vt:lpstr>PowerPoint Presentation</vt:lpstr>
      <vt:lpstr>إن صعود قوة عظمى هو في المقام الأول عملية "من الداخل إلى الخارج" مدفوعة بالنمو الاقتصادي المحلي المستدام، والذي يسمح للدول بالتطور وبسط النفوذ على المستوى العالمي. تحقق الدول هذه المكانة من خلال مراكمة قدرات غير عادية، عسكرية، واقتصادية، وتكنولوجية، والحصول على الاعتراف من الجهات الفاعلة الدولية الأخرى. غالباً ما يتميز هذا التطور بتنقل الدول عبر التسلسل الهرمي للمكانة، والسعي إلى المساواة الرمزية، والاستفادة من شبكات التجارة لتوسيع نطاقها الجيوسياسي خارج حدودها المباشرة.</vt:lpstr>
      <vt:lpstr>الأساس الاقتصادي:Economic Foundation    النمو الاقتصادي القوي هو الشرط الأساسي. وقد استخدمت دول مثل الصين ومن قبلها "النمور الآسيوية" النمو القائم على التصدير لتحويل موازين القوى العالمية، وهو ما يوضح كيف يعمل التوسع الاقتصادي على تغذية النفوذ.</vt:lpstr>
      <vt:lpstr>تنمية القدرات: Capability Development    يتعين على القوة الصاعدة أن تحول قوتها الاقتصادية إلى قدرات عسكرية ودبلوماسية وتكنولوجية. وفي حين تظل القوة العسكرية بالغة الأهمية، فإن النفوذ الحديث يرتبط بشكل متزايد بالتكامل الاقتصادي والقيادة التكنولوجية.</vt:lpstr>
      <vt:lpstr>الإعتراف بالمكانة: Status Recognition   الدولة ليست قوة عظمى من خلال إعلان نفسها عن ذلك. يتطلب أيضاً تحقق الإعتراف الخارجي. كثيراً ما تعاني القوى الصاعدة من "قلق المكانة status anxiety" في سعيها إلى التنقل عبر التسلسل الهرمي المؤسسي القائم والمطالبة بدور أكبر في الحكم العالمي.</vt:lpstr>
      <vt:lpstr>النفوذ العالمي: Global Projection   على عكس القوى الإقليمية، تسعى القوى العظمى إلى تحقيق مصالح واسعة في السياسة الخارجية تمتد عبر المناطق، مما يؤثر على التجارة العالمية والأمن والنظام الدبلوماسي. </vt:lpstr>
      <vt:lpstr>PowerPoint Presentation</vt:lpstr>
      <vt:lpstr>وفقا لبحث أجراه في عام 2015 فريق بقيادة جراهام أليسون في مركز Belfer للعلوم والشؤون الدولية بجامعة Harvard، فإن 12 من أصل 16 حالة تاريخية إمتدت على مدى الـ 500 عام الماضية، إنتهت بإنتقال الهيمنة على النظام الدولي من قوة إلى أخرى عن طريق الحرب وأن 4 حالات فقط إنتهت بإنتقال سلمي.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كيف تنشأ القوى العظمى؟</dc:title>
  <dc:creator>emad jassim</dc:creator>
  <cp:lastModifiedBy>emad jassim</cp:lastModifiedBy>
  <cp:revision>9</cp:revision>
  <dcterms:created xsi:type="dcterms:W3CDTF">2026-02-22T20:14:13Z</dcterms:created>
  <dcterms:modified xsi:type="dcterms:W3CDTF">2026-02-22T21:47:18Z</dcterms:modified>
</cp:coreProperties>
</file>